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57" r:id="rId4"/>
    <p:sldId id="258" r:id="rId5"/>
    <p:sldId id="259" r:id="rId6"/>
    <p:sldId id="260" r:id="rId7"/>
    <p:sldId id="261" r:id="rId8"/>
    <p:sldId id="279" r:id="rId9"/>
    <p:sldId id="277" r:id="rId10"/>
    <p:sldId id="280" r:id="rId11"/>
    <p:sldId id="278" r:id="rId12"/>
    <p:sldId id="262" r:id="rId13"/>
    <p:sldId id="263" r:id="rId14"/>
    <p:sldId id="272" r:id="rId15"/>
    <p:sldId id="264" r:id="rId16"/>
    <p:sldId id="274" r:id="rId17"/>
    <p:sldId id="265" r:id="rId18"/>
    <p:sldId id="266" r:id="rId19"/>
    <p:sldId id="268" r:id="rId20"/>
    <p:sldId id="267" r:id="rId21"/>
    <p:sldId id="269" r:id="rId22"/>
    <p:sldId id="270" r:id="rId23"/>
    <p:sldId id="271" r:id="rId24"/>
    <p:sldId id="276" r:id="rId25"/>
    <p:sldId id="275" r:id="rId26"/>
    <p:sldId id="289" r:id="rId27"/>
    <p:sldId id="282" r:id="rId28"/>
    <p:sldId id="288" r:id="rId29"/>
    <p:sldId id="287" r:id="rId30"/>
    <p:sldId id="284" r:id="rId31"/>
    <p:sldId id="285" r:id="rId32"/>
    <p:sldId id="281"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FC2F47D6-FE25-4744-BC59-36D151467A2C}" type="datetimeFigureOut">
              <a:rPr lang="tr-TR" smtClean="0"/>
              <a:t>14.09.2021</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1BFEBDCC-688B-4333-AD33-1C5F2A52938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C2F47D6-FE25-4744-BC59-36D151467A2C}" type="datetimeFigureOut">
              <a:rPr lang="tr-TR" smtClean="0"/>
              <a:t>14.09.2021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FEBDCC-688B-4333-AD33-1C5F2A52938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FC2F47D6-FE25-4744-BC59-36D151467A2C}" type="datetimeFigureOut">
              <a:rPr lang="tr-TR" smtClean="0"/>
              <a:t>14.09.2021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FEBDCC-688B-4333-AD33-1C5F2A52938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FC2F47D6-FE25-4744-BC59-36D151467A2C}" type="datetimeFigureOut">
              <a:rPr lang="tr-TR" smtClean="0"/>
              <a:t>14.09.2021</a:t>
            </a:fld>
            <a:endParaRPr lang="tr-TR"/>
          </a:p>
        </p:txBody>
      </p:sp>
      <p:sp>
        <p:nvSpPr>
          <p:cNvPr id="9" name="Slayt Numarası Yer Tutucusu 8"/>
          <p:cNvSpPr>
            <a:spLocks noGrp="1"/>
          </p:cNvSpPr>
          <p:nvPr>
            <p:ph type="sldNum" sz="quarter" idx="15"/>
          </p:nvPr>
        </p:nvSpPr>
        <p:spPr/>
        <p:txBody>
          <a:bodyPr rtlCol="0"/>
          <a:lstStyle/>
          <a:p>
            <a:fld id="{1BFEBDCC-688B-4333-AD33-1C5F2A529380}"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FC2F47D6-FE25-4744-BC59-36D151467A2C}" type="datetimeFigureOut">
              <a:rPr lang="tr-TR" smtClean="0"/>
              <a:t>14.09.2021</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1BFEBDCC-688B-4333-AD33-1C5F2A52938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FC2F47D6-FE25-4744-BC59-36D151467A2C}" type="datetimeFigureOut">
              <a:rPr lang="tr-TR" smtClean="0"/>
              <a:t>14.09.2021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BFEBDCC-688B-4333-AD33-1C5F2A529380}"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FC2F47D6-FE25-4744-BC59-36D151467A2C}" type="datetimeFigureOut">
              <a:rPr lang="tr-TR" smtClean="0"/>
              <a:t>14.09.2021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BFEBDCC-688B-4333-AD33-1C5F2A529380}"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FC2F47D6-FE25-4744-BC59-36D151467A2C}" type="datetimeFigureOut">
              <a:rPr lang="tr-TR" smtClean="0"/>
              <a:t>14.09.2021</a:t>
            </a:fld>
            <a:endParaRPr lang="tr-TR"/>
          </a:p>
        </p:txBody>
      </p:sp>
      <p:sp>
        <p:nvSpPr>
          <p:cNvPr id="7" name="Slayt Numarası Yer Tutucusu 6"/>
          <p:cNvSpPr>
            <a:spLocks noGrp="1"/>
          </p:cNvSpPr>
          <p:nvPr>
            <p:ph type="sldNum" sz="quarter" idx="11"/>
          </p:nvPr>
        </p:nvSpPr>
        <p:spPr/>
        <p:txBody>
          <a:bodyPr rtlCol="0"/>
          <a:lstStyle/>
          <a:p>
            <a:fld id="{1BFEBDCC-688B-4333-AD33-1C5F2A529380}"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C2F47D6-FE25-4744-BC59-36D151467A2C}" type="datetimeFigureOut">
              <a:rPr lang="tr-TR" smtClean="0"/>
              <a:t>14.09.2021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BFEBDCC-688B-4333-AD33-1C5F2A52938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FC2F47D6-FE25-4744-BC59-36D151467A2C}" type="datetimeFigureOut">
              <a:rPr lang="tr-TR" smtClean="0"/>
              <a:t>14.09.2021</a:t>
            </a:fld>
            <a:endParaRPr lang="tr-TR"/>
          </a:p>
        </p:txBody>
      </p:sp>
      <p:sp>
        <p:nvSpPr>
          <p:cNvPr id="22" name="Slayt Numarası Yer Tutucusu 21"/>
          <p:cNvSpPr>
            <a:spLocks noGrp="1"/>
          </p:cNvSpPr>
          <p:nvPr>
            <p:ph type="sldNum" sz="quarter" idx="15"/>
          </p:nvPr>
        </p:nvSpPr>
        <p:spPr/>
        <p:txBody>
          <a:bodyPr rtlCol="0"/>
          <a:lstStyle/>
          <a:p>
            <a:fld id="{1BFEBDCC-688B-4333-AD33-1C5F2A529380}"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FC2F47D6-FE25-4744-BC59-36D151467A2C}" type="datetimeFigureOut">
              <a:rPr lang="tr-TR" smtClean="0"/>
              <a:t>14.09.2021</a:t>
            </a:fld>
            <a:endParaRPr lang="tr-TR"/>
          </a:p>
        </p:txBody>
      </p:sp>
      <p:sp>
        <p:nvSpPr>
          <p:cNvPr id="18" name="Slayt Numarası Yer Tutucusu 17"/>
          <p:cNvSpPr>
            <a:spLocks noGrp="1"/>
          </p:cNvSpPr>
          <p:nvPr>
            <p:ph type="sldNum" sz="quarter" idx="11"/>
          </p:nvPr>
        </p:nvSpPr>
        <p:spPr/>
        <p:txBody>
          <a:bodyPr rtlCol="0"/>
          <a:lstStyle/>
          <a:p>
            <a:fld id="{1BFEBDCC-688B-4333-AD33-1C5F2A529380}"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2F47D6-FE25-4744-BC59-36D151467A2C}" type="datetimeFigureOut">
              <a:rPr lang="tr-TR" smtClean="0"/>
              <a:t>14.09.2021</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BFEBDCC-688B-4333-AD33-1C5F2A52938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lantercihleri.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dirty="0" smtClean="0">
                <a:latin typeface="Century Schoolbook" panose="02040604050505020304" pitchFamily="18" charset="0"/>
              </a:rPr>
              <a:t>GAİB MESLEKİ ve TEKNİK ANADOLU LİSESİ </a:t>
            </a:r>
            <a:endParaRPr lang="tr-TR" dirty="0">
              <a:latin typeface="Century Schoolbook" panose="02040604050505020304" pitchFamily="18" charset="0"/>
            </a:endParaRPr>
          </a:p>
        </p:txBody>
      </p:sp>
      <p:sp>
        <p:nvSpPr>
          <p:cNvPr id="3" name="Alt Başlık 2"/>
          <p:cNvSpPr>
            <a:spLocks noGrp="1"/>
          </p:cNvSpPr>
          <p:nvPr>
            <p:ph type="subTitle" idx="1"/>
          </p:nvPr>
        </p:nvSpPr>
        <p:spPr/>
        <p:txBody>
          <a:bodyPr/>
          <a:lstStyle/>
          <a:p>
            <a:pPr algn="ctr"/>
            <a:r>
              <a:rPr lang="tr-TR" dirty="0" smtClean="0"/>
              <a:t>Rehberlik Servisi</a:t>
            </a:r>
          </a:p>
          <a:p>
            <a:pPr algn="ctr"/>
            <a:r>
              <a:rPr lang="tr-TR" dirty="0" smtClean="0"/>
              <a:t>Meslek Lisesi Alan Tanıtımı</a:t>
            </a:r>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708" t="15077" r="4645" b="6087"/>
          <a:stretch/>
        </p:blipFill>
        <p:spPr>
          <a:xfrm>
            <a:off x="3491880" y="1412776"/>
            <a:ext cx="3013535" cy="1944216"/>
          </a:xfrm>
          <a:prstGeom prst="ellipse">
            <a:avLst/>
          </a:prstGeom>
        </p:spPr>
      </p:pic>
    </p:spTree>
    <p:extLst>
      <p:ext uri="{BB962C8B-B14F-4D97-AF65-F5344CB8AC3E}">
        <p14:creationId xmlns:p14="http://schemas.microsoft.com/office/powerpoint/2010/main" val="421870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1749" y="2060848"/>
            <a:ext cx="7467600" cy="1143000"/>
          </a:xfrm>
        </p:spPr>
        <p:txBody>
          <a:bodyPr/>
          <a:lstStyle/>
          <a:p>
            <a:pPr algn="ctr"/>
            <a:r>
              <a:rPr lang="tr-TR" dirty="0"/>
              <a:t>KONAKLAMA VE </a:t>
            </a:r>
            <a:r>
              <a:rPr lang="tr-TR" dirty="0" smtClean="0"/>
              <a:t>SEYAHAT </a:t>
            </a:r>
            <a:r>
              <a:rPr lang="tr-TR" dirty="0" smtClean="0"/>
              <a:t>ALANI lisans </a:t>
            </a:r>
            <a:r>
              <a:rPr lang="tr-TR" dirty="0"/>
              <a:t>programları</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7754" b="11818"/>
          <a:stretch/>
        </p:blipFill>
        <p:spPr>
          <a:xfrm>
            <a:off x="2785298" y="4005064"/>
            <a:ext cx="3400502" cy="2021484"/>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7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3525288557"/>
              </p:ext>
            </p:extLst>
          </p:nvPr>
        </p:nvGraphicFramePr>
        <p:xfrm>
          <a:off x="251519" y="476674"/>
          <a:ext cx="8640960" cy="6013979"/>
        </p:xfrm>
        <a:graphic>
          <a:graphicData uri="http://schemas.openxmlformats.org/drawingml/2006/table">
            <a:tbl>
              <a:tblPr/>
              <a:tblGrid>
                <a:gridCol w="2880320"/>
                <a:gridCol w="4536505"/>
                <a:gridCol w="1224135"/>
              </a:tblGrid>
              <a:tr h="522955">
                <a:tc>
                  <a:txBody>
                    <a:bodyPr/>
                    <a:lstStyle/>
                    <a:p>
                      <a:pPr algn="ctr"/>
                      <a:r>
                        <a:rPr lang="tr-TR" sz="1400"/>
                        <a:t>Konaklama VeSeyahat Hizmetleri</a:t>
                      </a:r>
                    </a:p>
                  </a:txBody>
                  <a:tcPr marL="0" marR="0" marT="0" marB="0" anchor="ctr">
                    <a:lnL>
                      <a:noFill/>
                    </a:lnL>
                    <a:lnR>
                      <a:noFill/>
                    </a:lnR>
                    <a:lnT>
                      <a:noFill/>
                    </a:lnT>
                    <a:lnB>
                      <a:noFill/>
                    </a:lnB>
                  </a:tcPr>
                </a:tc>
                <a:tc>
                  <a:txBody>
                    <a:bodyPr/>
                    <a:lstStyle/>
                    <a:p>
                      <a:pPr algn="ctr"/>
                      <a:r>
                        <a:rPr lang="tr-TR" sz="1400"/>
                        <a:t>Öğretim Programları</a:t>
                      </a:r>
                    </a:p>
                  </a:txBody>
                  <a:tcPr marL="0" marR="0" marT="0" marB="0" anchor="ctr">
                    <a:lnL>
                      <a:noFill/>
                    </a:lnL>
                    <a:lnR>
                      <a:noFill/>
                    </a:lnR>
                    <a:lnT>
                      <a:noFill/>
                    </a:lnT>
                    <a:lnB>
                      <a:noFill/>
                    </a:lnB>
                  </a:tcPr>
                </a:tc>
                <a:tc>
                  <a:txBody>
                    <a:bodyPr/>
                    <a:lstStyle/>
                    <a:p>
                      <a:pPr algn="ctr"/>
                      <a:r>
                        <a:rPr lang="tr-TR" sz="1400"/>
                        <a:t>Öğretim süresi </a:t>
                      </a:r>
                    </a:p>
                  </a:txBody>
                  <a:tcPr marL="0" marR="0" marT="0" marB="0" anchor="ctr">
                    <a:lnL>
                      <a:noFill/>
                    </a:lnL>
                    <a:lnR>
                      <a:noFill/>
                    </a:lnR>
                    <a:lnT>
                      <a:noFill/>
                    </a:lnT>
                    <a:lnB>
                      <a:noFill/>
                    </a:lnB>
                  </a:tcPr>
                </a:tc>
              </a:tr>
              <a:tr h="522955">
                <a:tc rowSpan="14">
                  <a:txBody>
                    <a:bodyPr/>
                    <a:lstStyle/>
                    <a:p>
                      <a:r>
                        <a:rPr lang="tr-TR" sz="1400"/>
                        <a:t>LİSANS</a:t>
                      </a:r>
                    </a:p>
                  </a:txBody>
                  <a:tcPr marL="0" marR="0" marT="0" marB="0" anchor="ctr">
                    <a:lnL>
                      <a:noFill/>
                    </a:lnL>
                    <a:lnR>
                      <a:noFill/>
                    </a:lnR>
                    <a:lnT>
                      <a:noFill/>
                    </a:lnT>
                    <a:lnB>
                      <a:noFill/>
                    </a:lnB>
                  </a:tcPr>
                </a:tc>
                <a:tc>
                  <a:txBody>
                    <a:bodyPr/>
                    <a:lstStyle/>
                    <a:p>
                      <a:r>
                        <a:rPr lang="tr-TR" sz="1400"/>
                        <a:t>Gastronomi ve Mutfak Sanatları</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Rekreasyon Yönetimi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522955">
                <a:tc vMerge="1">
                  <a:txBody>
                    <a:bodyPr/>
                    <a:lstStyle/>
                    <a:p>
                      <a:endParaRPr lang="tr-TR"/>
                    </a:p>
                  </a:txBody>
                  <a:tcPr/>
                </a:tc>
                <a:tc>
                  <a:txBody>
                    <a:bodyPr/>
                    <a:lstStyle/>
                    <a:p>
                      <a:r>
                        <a:rPr lang="tr-TR" sz="1400"/>
                        <a:t>Seyahat İşletmeciliği ve Turizm Rehberliği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Turizm Rehberliği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522955">
                <a:tc vMerge="1">
                  <a:txBody>
                    <a:bodyPr/>
                    <a:lstStyle/>
                    <a:p>
                      <a:endParaRPr lang="tr-TR"/>
                    </a:p>
                  </a:txBody>
                  <a:tcPr/>
                </a:tc>
                <a:tc>
                  <a:txBody>
                    <a:bodyPr/>
                    <a:lstStyle/>
                    <a:p>
                      <a:r>
                        <a:rPr lang="tr-TR" sz="1400"/>
                        <a:t>Konaklama İşletmeciliği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522955">
                <a:tc vMerge="1">
                  <a:txBody>
                    <a:bodyPr/>
                    <a:lstStyle/>
                    <a:p>
                      <a:endParaRPr lang="tr-TR"/>
                    </a:p>
                  </a:txBody>
                  <a:tcPr/>
                </a:tc>
                <a:tc>
                  <a:txBody>
                    <a:bodyPr/>
                    <a:lstStyle/>
                    <a:p>
                      <a:r>
                        <a:rPr lang="tr-TR" sz="1400"/>
                        <a:t>Konaklama ve Turizm İşletmeciliği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Otel Yöneticiliği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Rekreasyon</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Seyahat İşletmeciliği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522955">
                <a:tc vMerge="1">
                  <a:txBody>
                    <a:bodyPr/>
                    <a:lstStyle/>
                    <a:p>
                      <a:endParaRPr lang="tr-TR"/>
                    </a:p>
                  </a:txBody>
                  <a:tcPr/>
                </a:tc>
                <a:tc>
                  <a:txBody>
                    <a:bodyPr/>
                    <a:lstStyle/>
                    <a:p>
                      <a:r>
                        <a:rPr lang="tr-TR" sz="1400"/>
                        <a:t>Seyahat İşletmeciliği Ve Turizm Rehberliği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Turizm İşletmeciliği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522955">
                <a:tc vMerge="1">
                  <a:txBody>
                    <a:bodyPr/>
                    <a:lstStyle/>
                    <a:p>
                      <a:endParaRPr lang="tr-TR"/>
                    </a:p>
                  </a:txBody>
                  <a:tcPr/>
                </a:tc>
                <a:tc>
                  <a:txBody>
                    <a:bodyPr/>
                    <a:lstStyle/>
                    <a:p>
                      <a:r>
                        <a:rPr lang="tr-TR" sz="1400"/>
                        <a:t>Turizm İşletmeciliği ve Otelcilik</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522955">
                <a:tc vMerge="1">
                  <a:txBody>
                    <a:bodyPr/>
                    <a:lstStyle/>
                    <a:p>
                      <a:endParaRPr lang="tr-TR"/>
                    </a:p>
                  </a:txBody>
                  <a:tcPr/>
                </a:tc>
                <a:tc>
                  <a:txBody>
                    <a:bodyPr/>
                    <a:lstStyle/>
                    <a:p>
                      <a:r>
                        <a:rPr lang="tr-TR" sz="1400"/>
                        <a:t>Turizm Otel ve İşletmeciliği</a:t>
                      </a:r>
                    </a:p>
                  </a:txBody>
                  <a:tcPr marL="0" marR="0" marT="0" marB="0" anchor="ctr">
                    <a:lnL>
                      <a:noFill/>
                    </a:lnL>
                    <a:lnR>
                      <a:noFill/>
                    </a:lnR>
                    <a:lnT>
                      <a:noFill/>
                    </a:lnT>
                    <a:lnB>
                      <a:noFill/>
                    </a:lnB>
                  </a:tcPr>
                </a:tc>
                <a:tc>
                  <a:txBody>
                    <a:bodyPr/>
                    <a:lstStyle/>
                    <a:p>
                      <a:r>
                        <a:rPr lang="tr-TR" sz="1400"/>
                        <a:t>4</a:t>
                      </a:r>
                    </a:p>
                  </a:txBody>
                  <a:tcPr marL="0" marR="0" marT="0" marB="0" anchor="ctr">
                    <a:lnL>
                      <a:noFill/>
                    </a:lnL>
                    <a:lnR>
                      <a:noFill/>
                    </a:lnR>
                    <a:lnT>
                      <a:noFill/>
                    </a:lnT>
                    <a:lnB>
                      <a:noFill/>
                    </a:lnB>
                  </a:tcPr>
                </a:tc>
              </a:tr>
              <a:tr h="261477">
                <a:tc vMerge="1">
                  <a:txBody>
                    <a:bodyPr/>
                    <a:lstStyle/>
                    <a:p>
                      <a:endParaRPr lang="tr-TR"/>
                    </a:p>
                  </a:txBody>
                  <a:tcPr/>
                </a:tc>
                <a:tc>
                  <a:txBody>
                    <a:bodyPr/>
                    <a:lstStyle/>
                    <a:p>
                      <a:r>
                        <a:rPr lang="tr-TR" sz="1400"/>
                        <a:t>Turizm ve Otelcilik</a:t>
                      </a:r>
                    </a:p>
                  </a:txBody>
                  <a:tcPr marL="0" marR="0" marT="0" marB="0" anchor="ctr">
                    <a:lnL>
                      <a:noFill/>
                    </a:lnL>
                    <a:lnR>
                      <a:noFill/>
                    </a:lnR>
                    <a:lnT>
                      <a:noFill/>
                    </a:lnT>
                    <a:lnB>
                      <a:noFill/>
                    </a:lnB>
                  </a:tcPr>
                </a:tc>
                <a:tc>
                  <a:txBody>
                    <a:bodyPr/>
                    <a:lstStyle/>
                    <a:p>
                      <a:r>
                        <a:rPr lang="tr-TR" sz="1400" dirty="0"/>
                        <a:t>4</a:t>
                      </a:r>
                    </a:p>
                  </a:txBody>
                  <a:tcPr marL="0" marR="0" marT="0" marB="0" anchor="ctr">
                    <a:lnL>
                      <a:noFill/>
                    </a:lnL>
                    <a:lnR>
                      <a:noFill/>
                    </a:lnR>
                    <a:lnT>
                      <a:noFill/>
                    </a:lnT>
                    <a:lnB>
                      <a:noFill/>
                    </a:lnB>
                  </a:tcPr>
                </a:tc>
              </a:tr>
            </a:tbl>
          </a:graphicData>
        </a:graphic>
      </p:graphicFrame>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9032" y="123668"/>
            <a:ext cx="529238" cy="34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1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764704"/>
            <a:ext cx="7467600" cy="4873752"/>
          </a:xfrm>
        </p:spPr>
        <p:txBody>
          <a:bodyPr>
            <a:normAutofit fontScale="85000" lnSpcReduction="10000"/>
          </a:bodyPr>
          <a:lstStyle/>
          <a:p>
            <a:r>
              <a:rPr lang="tr-TR" dirty="0"/>
              <a:t>Öğrencilerimiz mezun olduklarında kendilerine verilen iş yeri açma belgeleri ile alanlarında kendilerine ait iş yeri açıp çalıştırabilirler</a:t>
            </a:r>
            <a:r>
              <a:rPr lang="tr-TR" dirty="0" smtClean="0"/>
              <a:t>.</a:t>
            </a:r>
          </a:p>
          <a:p>
            <a:endParaRPr lang="tr-TR" dirty="0"/>
          </a:p>
          <a:p>
            <a:r>
              <a:rPr lang="tr-TR" dirty="0"/>
              <a:t>Konaklama ve seyahat hizmetlerinde turizmin gelişmesine bağlı olarak çalışma alanları geniştir. Özellikle tatil bölgelerinde nitelikli personele ihtiyaç duyulmaktadır. Ön büro ve kat elemanları her türlü otel, motel, tatil köyü, sosyal tesis gibi konaklama ve dinlenme tesislerinde, misafirhanelerde çalışmaktadır.</a:t>
            </a:r>
          </a:p>
          <a:p>
            <a:endParaRPr lang="tr-TR" dirty="0"/>
          </a:p>
          <a:p>
            <a:r>
              <a:rPr lang="tr-TR" dirty="0"/>
              <a:t>Operasyon ve rezervasyon meslek elemanları Türkiye Seyahat Acenteleri Birliği'ne (TÜRSAB) bağlı acentelerde veya yerel acentelerde görev yapar. Turizm Bakanlığı ve bağlı birimleri ile özel turizm şirketlerinde, seyahat acentelerinde çalışabilir</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821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340768"/>
            <a:ext cx="7467600" cy="652934"/>
          </a:xfrm>
        </p:spPr>
        <p:txBody>
          <a:bodyPr>
            <a:normAutofit fontScale="90000"/>
          </a:bodyPr>
          <a:lstStyle/>
          <a:p>
            <a:r>
              <a:rPr lang="tr-TR" dirty="0" smtClean="0"/>
              <a:t>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a:t/>
            </a:r>
            <a:br>
              <a:rPr lang="tr-TR" dirty="0"/>
            </a:br>
            <a:r>
              <a:rPr lang="tr-TR" dirty="0"/>
              <a:t/>
            </a:r>
            <a:br>
              <a:rPr lang="tr-TR" dirty="0"/>
            </a:br>
            <a:r>
              <a:rPr lang="tr-TR" dirty="0"/>
              <a:t>Kat Hizmetleri Dalı Tanımı;</a:t>
            </a:r>
            <a:br>
              <a:rPr lang="tr-TR" dirty="0"/>
            </a:br>
            <a:endParaRPr lang="tr-TR" dirty="0"/>
          </a:p>
        </p:txBody>
      </p:sp>
      <p:sp>
        <p:nvSpPr>
          <p:cNvPr id="3" name="İçerik Yer Tutucusu 2"/>
          <p:cNvSpPr>
            <a:spLocks noGrp="1"/>
          </p:cNvSpPr>
          <p:nvPr>
            <p:ph sz="quarter" idx="1"/>
          </p:nvPr>
        </p:nvSpPr>
        <p:spPr>
          <a:xfrm>
            <a:off x="457200" y="1988840"/>
            <a:ext cx="7467600" cy="4485112"/>
          </a:xfrm>
        </p:spPr>
        <p:txBody>
          <a:bodyPr/>
          <a:lstStyle/>
          <a:p>
            <a:pPr marL="0" indent="0">
              <a:buNone/>
            </a:pPr>
            <a:r>
              <a:rPr lang="tr-TR" dirty="0" smtClean="0"/>
              <a:t>	Kat </a:t>
            </a:r>
            <a:r>
              <a:rPr lang="tr-TR" dirty="0"/>
              <a:t>hizmetleri departmanında, konaklama tesisi standartlarına uygun kalitede temizlik ve düzeni, kişiye özel hizmetleri, bölümü ile ilgili tüm işlerin yapılmasını sağlayacak bilgi ve beceriye sahip olan sorumluluk sahibi nitelikli </a:t>
            </a:r>
            <a:r>
              <a:rPr lang="tr-TR" dirty="0" smtClean="0"/>
              <a:t>kişidir.</a:t>
            </a:r>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974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1628800"/>
            <a:ext cx="7467600" cy="3627065"/>
          </a:xfr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102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196752"/>
            <a:ext cx="7467600" cy="5277200"/>
          </a:xfrm>
        </p:spPr>
        <p:txBody>
          <a:bodyPr/>
          <a:lstStyle/>
          <a:p>
            <a:r>
              <a:rPr lang="tr-TR" dirty="0"/>
              <a:t>Görevleri</a:t>
            </a:r>
          </a:p>
          <a:p>
            <a:endParaRPr lang="tr-TR" dirty="0"/>
          </a:p>
          <a:p>
            <a:r>
              <a:rPr lang="tr-TR" dirty="0"/>
              <a:t>•Kat hizmetleri organizasyonunu yapmak</a:t>
            </a:r>
          </a:p>
          <a:p>
            <a:r>
              <a:rPr lang="tr-TR" dirty="0"/>
              <a:t>•Oda hazırlığı yapmak</a:t>
            </a:r>
          </a:p>
          <a:p>
            <a:r>
              <a:rPr lang="tr-TR" dirty="0"/>
              <a:t>•Gün içi hizmetleri yürütmek</a:t>
            </a:r>
          </a:p>
          <a:p>
            <a:r>
              <a:rPr lang="tr-TR" dirty="0"/>
              <a:t>•Çamaşırhane hizmetlerini yürütmek</a:t>
            </a:r>
          </a:p>
          <a:p>
            <a:r>
              <a:rPr lang="tr-TR" dirty="0"/>
              <a:t>•Periyodik temizlik ve bakım hizmetlerini yürütmek</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070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24744"/>
            <a:ext cx="7467600" cy="1143000"/>
          </a:xfrm>
        </p:spPr>
        <p:txBody>
          <a:bodyPr/>
          <a:lstStyle/>
          <a:p>
            <a:r>
              <a:rPr lang="tr-TR" dirty="0"/>
              <a:t>MUHASEBE VE FİNANSMAN ALANI</a:t>
            </a:r>
            <a:br>
              <a:rPr lang="tr-TR" dirty="0"/>
            </a:br>
            <a:endParaRPr lang="tr-TR" dirty="0"/>
          </a:p>
        </p:txBody>
      </p:sp>
      <p:pic>
        <p:nvPicPr>
          <p:cNvPr id="4" name="İçerik Yer Tutucusu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1106" r="12171"/>
          <a:stretch/>
        </p:blipFill>
        <p:spPr>
          <a:xfrm>
            <a:off x="2627784" y="2276872"/>
            <a:ext cx="3592907" cy="3461392"/>
          </a:xfr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898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92696"/>
            <a:ext cx="7467600" cy="1143000"/>
          </a:xfrm>
        </p:spPr>
        <p:txBody>
          <a:bodyPr/>
          <a:lstStyle/>
          <a:p>
            <a:pPr algn="ctr"/>
            <a:r>
              <a:rPr lang="tr-TR" dirty="0"/>
              <a:t>MUHASEBE VE FİNANSMAN ALANI</a:t>
            </a:r>
            <a:br>
              <a:rPr lang="tr-TR" dirty="0"/>
            </a:br>
            <a:endParaRPr lang="tr-TR" dirty="0"/>
          </a:p>
        </p:txBody>
      </p:sp>
      <p:sp>
        <p:nvSpPr>
          <p:cNvPr id="3" name="İçerik Yer Tutucusu 2"/>
          <p:cNvSpPr>
            <a:spLocks noGrp="1"/>
          </p:cNvSpPr>
          <p:nvPr>
            <p:ph sz="quarter" idx="1"/>
          </p:nvPr>
        </p:nvSpPr>
        <p:spPr>
          <a:xfrm>
            <a:off x="179512" y="1556792"/>
            <a:ext cx="9217024" cy="4873752"/>
          </a:xfrm>
        </p:spPr>
        <p:txBody>
          <a:bodyPr/>
          <a:lstStyle/>
          <a:p>
            <a:pPr marL="0" indent="0">
              <a:buNone/>
            </a:pPr>
            <a:r>
              <a:rPr lang="tr-TR" dirty="0"/>
              <a:t>Alanın Altında Yer Alan </a:t>
            </a:r>
            <a:r>
              <a:rPr lang="tr-TR" dirty="0" smtClean="0"/>
              <a:t>Dallar</a:t>
            </a:r>
          </a:p>
          <a:p>
            <a:pPr marL="0" indent="0">
              <a:buNone/>
            </a:pPr>
            <a:endParaRPr lang="tr-TR" dirty="0"/>
          </a:p>
          <a:p>
            <a:pPr marL="0" indent="0">
              <a:buNone/>
            </a:pPr>
            <a:r>
              <a:rPr lang="tr-TR" dirty="0"/>
              <a:t>•Bilgisayarlı Muhasebe,</a:t>
            </a:r>
          </a:p>
          <a:p>
            <a:pPr marL="0" indent="0">
              <a:buNone/>
            </a:pPr>
            <a:r>
              <a:rPr lang="tr-TR" dirty="0"/>
              <a:t>•Dış Ticaret Ofis Hizmetleri,</a:t>
            </a:r>
          </a:p>
          <a:p>
            <a:pPr marL="0" indent="0">
              <a:buNone/>
            </a:pPr>
            <a:r>
              <a:rPr lang="tr-TR" dirty="0"/>
              <a:t>•Finans ve Borsa Hizmetleri</a:t>
            </a:r>
          </a:p>
          <a:p>
            <a:pPr marL="0" indent="0">
              <a:buNone/>
            </a:pPr>
            <a:r>
              <a:rPr lang="tr-TR" dirty="0" smtClean="0"/>
              <a:t>	Okulumuzda ise</a:t>
            </a:r>
          </a:p>
          <a:p>
            <a:pPr marL="0" indent="0">
              <a:buNone/>
            </a:pPr>
            <a:r>
              <a:rPr lang="tr-TR" dirty="0" smtClean="0"/>
              <a:t>			Bilgisayarlı </a:t>
            </a:r>
            <a:r>
              <a:rPr lang="tr-TR" dirty="0"/>
              <a:t>Muhasebe </a:t>
            </a:r>
            <a:endParaRPr lang="tr-TR" dirty="0" smtClean="0"/>
          </a:p>
          <a:p>
            <a:pPr marL="0" indent="0">
              <a:buNone/>
            </a:pPr>
            <a:r>
              <a:rPr lang="tr-TR" dirty="0" smtClean="0"/>
              <a:t>			Dış </a:t>
            </a:r>
            <a:r>
              <a:rPr lang="tr-TR" dirty="0"/>
              <a:t>Ticaret Ofis Hizmetleri dalı açıktır.</a:t>
            </a: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435" y="5265181"/>
            <a:ext cx="2190750" cy="161925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354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836712"/>
            <a:ext cx="7859216" cy="5637240"/>
          </a:xfrm>
        </p:spPr>
        <p:txBody>
          <a:bodyPr>
            <a:normAutofit/>
          </a:bodyPr>
          <a:lstStyle/>
          <a:p>
            <a:pPr marL="0" indent="0">
              <a:buNone/>
            </a:pPr>
            <a:r>
              <a:rPr lang="tr-TR" dirty="0" smtClean="0"/>
              <a:t>	Muhasebe </a:t>
            </a:r>
            <a:r>
              <a:rPr lang="tr-TR" dirty="0"/>
              <a:t>ve finansman, işletmelerin kuruluşu, faaliyetlerine ait belgelerin tasnifi, kayıt işlemleri, dosyalama ve arşivleme işlemleri, raporlama, analiz etme, dış ticaret mevzuatı, gümrük işlemleri, muhasebe kayıtları, finans ve borsa hizmetleri yeterliklerini kazandırmaya yönelik eğitim ve öğretim verilen alandır.</a:t>
            </a:r>
          </a:p>
          <a:p>
            <a:endParaRPr lang="tr-TR" dirty="0"/>
          </a:p>
          <a:p>
            <a:pPr marL="0" indent="0">
              <a:buNone/>
            </a:pPr>
            <a:r>
              <a:rPr lang="tr-TR" dirty="0" smtClean="0"/>
              <a:t>	Muhasebe</a:t>
            </a:r>
            <a:r>
              <a:rPr lang="tr-TR" dirty="0"/>
              <a:t>, finans ve borsa hizmetleri tüm sektörlerin vazgeçilmez bir parçasıdır. Teknolojik gelişmelere paralel olarak bu meslek de aynı hızla gelişmeye ve değişmeye devam etmektedir. Muhasebe ve finansman hizmetleri bilgisayar ortamında yapılmaktadır</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962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marL="0" indent="0">
              <a:buNone/>
            </a:pPr>
            <a:r>
              <a:rPr lang="tr-TR" dirty="0" smtClean="0"/>
              <a:t>	Serbest </a:t>
            </a:r>
            <a:r>
              <a:rPr lang="tr-TR" dirty="0"/>
              <a:t>Muhasebecilik, Serbest Muhasebeci, Mali Müşavirlik ve Yeminli Mali Müşavirlik Kanunu</a:t>
            </a:r>
            <a:r>
              <a:rPr lang="tr-TR" dirty="0" smtClean="0"/>
              <a:t>, meslek </a:t>
            </a:r>
            <a:r>
              <a:rPr lang="tr-TR" dirty="0"/>
              <a:t>içinde kademelendirme getirdiğinden muhasebe ve finansman alanından mezun olanlar Kanun'da belirtilen şartları yerine getirmek suretiyle bu unvanları </a:t>
            </a:r>
            <a:r>
              <a:rPr lang="tr-TR" dirty="0" smtClean="0"/>
              <a:t>kazanabilirler.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077072"/>
            <a:ext cx="3486894" cy="2577269"/>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721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052736"/>
            <a:ext cx="7467600" cy="1143000"/>
          </a:xfrm>
        </p:spPr>
        <p:txBody>
          <a:bodyPr/>
          <a:lstStyle/>
          <a:p>
            <a:r>
              <a:rPr lang="tr-TR" dirty="0"/>
              <a:t>KONAKLAMA VE </a:t>
            </a:r>
            <a:r>
              <a:rPr lang="tr-TR" dirty="0" smtClean="0"/>
              <a:t>SEYAHAT </a:t>
            </a:r>
            <a:r>
              <a:rPr lang="tr-TR" dirty="0"/>
              <a:t>ALANI</a:t>
            </a:r>
          </a:p>
        </p:txBody>
      </p:sp>
      <p:pic>
        <p:nvPicPr>
          <p:cNvPr id="4" name="İçerik Yer Tutucusu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3413"/>
          <a:stretch/>
        </p:blipFill>
        <p:spPr>
          <a:xfrm>
            <a:off x="2483768" y="2924944"/>
            <a:ext cx="4212679" cy="3007431"/>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087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Eğitim ve Kariyer </a:t>
            </a:r>
            <a:r>
              <a:rPr lang="tr-TR" dirty="0" smtClean="0"/>
              <a:t>İmkânları</a:t>
            </a:r>
            <a:endParaRPr lang="tr-TR" dirty="0"/>
          </a:p>
        </p:txBody>
      </p:sp>
      <p:sp>
        <p:nvSpPr>
          <p:cNvPr id="3" name="İçerik Yer Tutucusu 2"/>
          <p:cNvSpPr>
            <a:spLocks noGrp="1"/>
          </p:cNvSpPr>
          <p:nvPr>
            <p:ph sz="quarter" idx="1"/>
          </p:nvPr>
        </p:nvSpPr>
        <p:spPr>
          <a:xfrm>
            <a:off x="683568" y="2060848"/>
            <a:ext cx="7467600" cy="4485112"/>
          </a:xfrm>
        </p:spPr>
        <p:txBody>
          <a:bodyPr/>
          <a:lstStyle/>
          <a:p>
            <a:pPr marL="0" indent="0">
              <a:buNone/>
            </a:pPr>
            <a:r>
              <a:rPr lang="tr-TR" dirty="0" smtClean="0"/>
              <a:t> </a:t>
            </a:r>
            <a:r>
              <a:rPr lang="tr-TR" dirty="0"/>
              <a:t>	</a:t>
            </a:r>
            <a:r>
              <a:rPr lang="tr-TR" dirty="0" smtClean="0"/>
              <a:t> </a:t>
            </a:r>
            <a:r>
              <a:rPr lang="tr-TR" dirty="0"/>
              <a:t>Meslek lisesinden sonra "Yükseköğretime Geçiş </a:t>
            </a:r>
            <a:r>
              <a:rPr lang="tr-TR" dirty="0" err="1"/>
              <a:t>Sınavı"nda</a:t>
            </a:r>
            <a:r>
              <a:rPr lang="tr-TR" dirty="0"/>
              <a:t> başarılı olanlar lisans programlarına ya da meslek yüksekokullarının ilgili bölümlerine devam edebilirler. Sınavsız yerleşebilecekleri ön lisans programları da mevcuttur.</a:t>
            </a:r>
          </a:p>
          <a:p>
            <a:endParaRPr lang="tr-TR" dirty="0"/>
          </a:p>
          <a:p>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15188" b="17916"/>
          <a:stretch/>
        </p:blipFill>
        <p:spPr>
          <a:xfrm>
            <a:off x="4067944" y="4581128"/>
            <a:ext cx="4062958" cy="2008909"/>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845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yerleşebilecekleri </a:t>
            </a:r>
            <a:r>
              <a:rPr lang="tr-TR" dirty="0" err="1" smtClean="0"/>
              <a:t>Önlisans</a:t>
            </a:r>
            <a:r>
              <a:rPr lang="tr-TR" dirty="0" smtClean="0"/>
              <a:t> bölümleri</a:t>
            </a:r>
            <a:endParaRPr lang="tr-TR" dirty="0"/>
          </a:p>
        </p:txBody>
      </p:sp>
      <p:graphicFrame>
        <p:nvGraphicFramePr>
          <p:cNvPr id="6" name="İçerik Yer Tutucusu 5"/>
          <p:cNvGraphicFramePr>
            <a:graphicFrameLocks noGrp="1"/>
          </p:cNvGraphicFramePr>
          <p:nvPr>
            <p:ph sz="quarter" idx="1"/>
            <p:extLst>
              <p:ext uri="{D42A27DB-BD31-4B8C-83A1-F6EECF244321}">
                <p14:modId xmlns:p14="http://schemas.microsoft.com/office/powerpoint/2010/main" val="67815137"/>
              </p:ext>
            </p:extLst>
          </p:nvPr>
        </p:nvGraphicFramePr>
        <p:xfrm>
          <a:off x="699660" y="1575753"/>
          <a:ext cx="8005092" cy="4896785"/>
        </p:xfrm>
        <a:graphic>
          <a:graphicData uri="http://schemas.openxmlformats.org/drawingml/2006/table">
            <a:tbl>
              <a:tblPr/>
              <a:tblGrid>
                <a:gridCol w="2936236"/>
                <a:gridCol w="3871670"/>
                <a:gridCol w="1197186"/>
              </a:tblGrid>
              <a:tr h="513013">
                <a:tc>
                  <a:txBody>
                    <a:bodyPr/>
                    <a:lstStyle/>
                    <a:p>
                      <a:pPr algn="ctr"/>
                      <a:r>
                        <a:rPr lang="tr-TR" sz="1700" dirty="0"/>
                        <a:t>Muhasebe ve Finansman</a:t>
                      </a:r>
                    </a:p>
                  </a:txBody>
                  <a:tcPr marL="0" marR="0" marT="0" marB="0" anchor="ctr">
                    <a:lnL>
                      <a:noFill/>
                    </a:lnL>
                    <a:lnR>
                      <a:noFill/>
                    </a:lnR>
                    <a:lnT>
                      <a:noFill/>
                    </a:lnT>
                    <a:lnB>
                      <a:noFill/>
                    </a:lnB>
                  </a:tcPr>
                </a:tc>
                <a:tc>
                  <a:txBody>
                    <a:bodyPr/>
                    <a:lstStyle/>
                    <a:p>
                      <a:pPr algn="ctr"/>
                      <a:r>
                        <a:rPr lang="tr-TR" sz="1700" dirty="0"/>
                        <a:t>Öğretim Programları</a:t>
                      </a:r>
                    </a:p>
                  </a:txBody>
                  <a:tcPr marL="0" marR="0" marT="0" marB="0" anchor="ctr">
                    <a:lnL>
                      <a:noFill/>
                    </a:lnL>
                    <a:lnR>
                      <a:noFill/>
                    </a:lnR>
                    <a:lnT>
                      <a:noFill/>
                    </a:lnT>
                    <a:lnB>
                      <a:noFill/>
                    </a:lnB>
                  </a:tcPr>
                </a:tc>
                <a:tc>
                  <a:txBody>
                    <a:bodyPr/>
                    <a:lstStyle/>
                    <a:p>
                      <a:pPr algn="ctr"/>
                      <a:r>
                        <a:rPr lang="tr-TR" sz="1700" dirty="0"/>
                        <a:t>Öğretim süresi </a:t>
                      </a:r>
                    </a:p>
                  </a:txBody>
                  <a:tcPr marL="0" marR="0" marT="0" marB="0" anchor="ctr">
                    <a:lnL>
                      <a:noFill/>
                    </a:lnL>
                    <a:lnR>
                      <a:noFill/>
                    </a:lnR>
                    <a:lnT>
                      <a:noFill/>
                    </a:lnT>
                    <a:lnB>
                      <a:noFill/>
                    </a:lnB>
                  </a:tcPr>
                </a:tc>
              </a:tr>
              <a:tr h="513013">
                <a:tc rowSpan="12">
                  <a:txBody>
                    <a:bodyPr/>
                    <a:lstStyle/>
                    <a:p>
                      <a:r>
                        <a:rPr lang="tr-TR" sz="1700"/>
                        <a:t>ÖNLİSANS</a:t>
                      </a:r>
                    </a:p>
                  </a:txBody>
                  <a:tcPr marL="0" marR="0" marT="0" marB="0" anchor="ctr">
                    <a:lnL>
                      <a:noFill/>
                    </a:lnL>
                    <a:lnR>
                      <a:noFill/>
                    </a:lnR>
                    <a:lnT>
                      <a:noFill/>
                    </a:lnT>
                    <a:lnB>
                      <a:noFill/>
                    </a:lnB>
                  </a:tcPr>
                </a:tc>
                <a:tc>
                  <a:txBody>
                    <a:bodyPr/>
                    <a:lstStyle/>
                    <a:p>
                      <a:r>
                        <a:rPr lang="tr-TR" sz="1700" dirty="0"/>
                        <a:t>Bankacılık ve Sigortacılık</a:t>
                      </a:r>
                    </a:p>
                  </a:txBody>
                  <a:tcPr marL="0" marR="0" marT="0" marB="0" anchor="ctr">
                    <a:lnL>
                      <a:noFill/>
                    </a:lnL>
                    <a:lnR>
                      <a:noFill/>
                    </a:lnR>
                    <a:lnT>
                      <a:noFill/>
                    </a:lnT>
                    <a:lnB>
                      <a:noFill/>
                    </a:lnB>
                  </a:tcPr>
                </a:tc>
                <a:tc>
                  <a:txBody>
                    <a:bodyPr/>
                    <a:lstStyle/>
                    <a:p>
                      <a:r>
                        <a:rPr lang="tr-TR" sz="1700" dirty="0"/>
                        <a:t>2</a:t>
                      </a:r>
                    </a:p>
                  </a:txBody>
                  <a:tcPr marL="0" marR="0" marT="0" marB="0" anchor="ctr">
                    <a:lnL>
                      <a:noFill/>
                    </a:lnL>
                    <a:lnR>
                      <a:noFill/>
                    </a:lnR>
                    <a:lnT>
                      <a:noFill/>
                    </a:lnT>
                    <a:lnB>
                      <a:noFill/>
                    </a:lnB>
                  </a:tcPr>
                </a:tc>
              </a:tr>
              <a:tr h="513013">
                <a:tc vMerge="1">
                  <a:txBody>
                    <a:bodyPr/>
                    <a:lstStyle/>
                    <a:p>
                      <a:endParaRPr lang="tr-TR"/>
                    </a:p>
                  </a:txBody>
                  <a:tcPr/>
                </a:tc>
                <a:tc>
                  <a:txBody>
                    <a:bodyPr/>
                    <a:lstStyle/>
                    <a:p>
                      <a:r>
                        <a:rPr lang="tr-TR" sz="1700"/>
                        <a:t>Deniz ve Liman işletmeciliği</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Dış Ticaret</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513013">
                <a:tc vMerge="1">
                  <a:txBody>
                    <a:bodyPr/>
                    <a:lstStyle/>
                    <a:p>
                      <a:endParaRPr lang="tr-TR"/>
                    </a:p>
                  </a:txBody>
                  <a:tcPr/>
                </a:tc>
                <a:tc>
                  <a:txBody>
                    <a:bodyPr/>
                    <a:lstStyle/>
                    <a:p>
                      <a:r>
                        <a:rPr lang="tr-TR" sz="1700" dirty="0"/>
                        <a:t>Emlak ve Emlak Yönetimi</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513013">
                <a:tc vMerge="1">
                  <a:txBody>
                    <a:bodyPr/>
                    <a:lstStyle/>
                    <a:p>
                      <a:endParaRPr lang="tr-TR"/>
                    </a:p>
                  </a:txBody>
                  <a:tcPr/>
                </a:tc>
                <a:tc>
                  <a:txBody>
                    <a:bodyPr/>
                    <a:lstStyle/>
                    <a:p>
                      <a:r>
                        <a:rPr lang="tr-TR" sz="1700"/>
                        <a:t>Enerji Tesisleri İşletmeciliği</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Hava Lojistiği</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513013">
                <a:tc vMerge="1">
                  <a:txBody>
                    <a:bodyPr/>
                    <a:lstStyle/>
                    <a:p>
                      <a:endParaRPr lang="tr-TR"/>
                    </a:p>
                  </a:txBody>
                  <a:tcPr/>
                </a:tc>
                <a:tc>
                  <a:txBody>
                    <a:bodyPr/>
                    <a:lstStyle/>
                    <a:p>
                      <a:r>
                        <a:rPr lang="tr-TR" sz="1700"/>
                        <a:t>İnsan Kaynakları Yönetimi</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İşletme Yönetimi</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Kooperatifçilik</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Lojistik</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Maliye</a:t>
                      </a:r>
                    </a:p>
                  </a:txBody>
                  <a:tcPr marL="0" marR="0" marT="0" marB="0" anchor="ctr">
                    <a:lnL>
                      <a:noFill/>
                    </a:lnL>
                    <a:lnR>
                      <a:noFill/>
                    </a:lnR>
                    <a:lnT>
                      <a:noFill/>
                    </a:lnT>
                    <a:lnB>
                      <a:noFill/>
                    </a:lnB>
                  </a:tcPr>
                </a:tc>
                <a:tc>
                  <a:txBody>
                    <a:bodyPr/>
                    <a:lstStyle/>
                    <a:p>
                      <a:r>
                        <a:rPr lang="tr-TR" sz="1700"/>
                        <a:t>2</a:t>
                      </a:r>
                    </a:p>
                  </a:txBody>
                  <a:tcPr marL="0" marR="0" marT="0" marB="0" anchor="ctr">
                    <a:lnL>
                      <a:noFill/>
                    </a:lnL>
                    <a:lnR>
                      <a:noFill/>
                    </a:lnR>
                    <a:lnT>
                      <a:noFill/>
                    </a:lnT>
                    <a:lnB>
                      <a:noFill/>
                    </a:lnB>
                  </a:tcPr>
                </a:tc>
              </a:tr>
              <a:tr h="256507">
                <a:tc vMerge="1">
                  <a:txBody>
                    <a:bodyPr/>
                    <a:lstStyle/>
                    <a:p>
                      <a:endParaRPr lang="tr-TR"/>
                    </a:p>
                  </a:txBody>
                  <a:tcPr/>
                </a:tc>
                <a:tc>
                  <a:txBody>
                    <a:bodyPr/>
                    <a:lstStyle/>
                    <a:p>
                      <a:r>
                        <a:rPr lang="tr-TR" sz="1700"/>
                        <a:t>Marina İşletme</a:t>
                      </a:r>
                    </a:p>
                  </a:txBody>
                  <a:tcPr marL="0" marR="0" marT="0" marB="0" anchor="ctr">
                    <a:lnL>
                      <a:noFill/>
                    </a:lnL>
                    <a:lnR>
                      <a:noFill/>
                    </a:lnR>
                    <a:lnT>
                      <a:noFill/>
                    </a:lnT>
                    <a:lnB>
                      <a:noFill/>
                    </a:lnB>
                  </a:tcPr>
                </a:tc>
                <a:tc>
                  <a:txBody>
                    <a:bodyPr/>
                    <a:lstStyle/>
                    <a:p>
                      <a:r>
                        <a:rPr lang="tr-TR" sz="1700" dirty="0"/>
                        <a:t>2</a:t>
                      </a:r>
                    </a:p>
                  </a:txBody>
                  <a:tcPr marL="0" marR="0" marT="0" marB="0" anchor="ctr">
                    <a:lnL>
                      <a:noFill/>
                    </a:lnL>
                    <a:lnR>
                      <a:noFill/>
                    </a:lnR>
                    <a:lnT>
                      <a:noFill/>
                    </a:lnT>
                    <a:lnB>
                      <a:noFill/>
                    </a:lnB>
                  </a:tcPr>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579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191008683"/>
              </p:ext>
            </p:extLst>
          </p:nvPr>
        </p:nvGraphicFramePr>
        <p:xfrm>
          <a:off x="467544" y="-1971600"/>
          <a:ext cx="12457384" cy="8568947"/>
        </p:xfrm>
        <a:graphic>
          <a:graphicData uri="http://schemas.openxmlformats.org/drawingml/2006/table">
            <a:tbl>
              <a:tblPr/>
              <a:tblGrid>
                <a:gridCol w="3153767"/>
                <a:gridCol w="4278195"/>
                <a:gridCol w="5025422"/>
              </a:tblGrid>
              <a:tr h="274677">
                <a:tc>
                  <a:txBody>
                    <a:bodyPr/>
                    <a:lstStyle/>
                    <a:p>
                      <a:pPr algn="ctr"/>
                      <a:r>
                        <a:rPr lang="tr-TR" sz="1600" dirty="0"/>
                        <a:t>Muhasebe ve Finansman</a:t>
                      </a:r>
                    </a:p>
                  </a:txBody>
                  <a:tcPr marL="0" marR="0" marT="0" marB="0" anchor="ctr">
                    <a:lnL>
                      <a:noFill/>
                    </a:lnL>
                    <a:lnR>
                      <a:noFill/>
                    </a:lnR>
                    <a:lnT>
                      <a:noFill/>
                    </a:lnT>
                    <a:lnB>
                      <a:noFill/>
                    </a:lnB>
                  </a:tcPr>
                </a:tc>
                <a:tc>
                  <a:txBody>
                    <a:bodyPr/>
                    <a:lstStyle/>
                    <a:p>
                      <a:pPr algn="ctr"/>
                      <a:r>
                        <a:rPr lang="tr-TR" sz="1600" dirty="0"/>
                        <a:t>Öğretim Programları</a:t>
                      </a:r>
                    </a:p>
                  </a:txBody>
                  <a:tcPr marL="0" marR="0" marT="0" marB="0" anchor="ctr">
                    <a:lnL>
                      <a:noFill/>
                    </a:lnL>
                    <a:lnR>
                      <a:noFill/>
                    </a:lnR>
                    <a:lnT>
                      <a:noFill/>
                    </a:lnT>
                    <a:lnB>
                      <a:noFill/>
                    </a:lnB>
                  </a:tcPr>
                </a:tc>
                <a:tc>
                  <a:txBody>
                    <a:bodyPr/>
                    <a:lstStyle/>
                    <a:p>
                      <a:pPr algn="ctr"/>
                      <a:r>
                        <a:rPr lang="tr-TR" sz="1600"/>
                        <a:t>Öğretim süresi </a:t>
                      </a:r>
                    </a:p>
                  </a:txBody>
                  <a:tcPr marL="0" marR="0" marT="0" marB="0" anchor="ctr">
                    <a:lnL>
                      <a:noFill/>
                    </a:lnL>
                    <a:lnR>
                      <a:noFill/>
                    </a:lnR>
                    <a:lnT>
                      <a:noFill/>
                    </a:lnT>
                    <a:lnB>
                      <a:noFill/>
                    </a:lnB>
                  </a:tcPr>
                </a:tc>
              </a:tr>
              <a:tr h="274677">
                <a:tc rowSpan="25">
                  <a:txBody>
                    <a:bodyPr/>
                    <a:lstStyle/>
                    <a:p>
                      <a:r>
                        <a:rPr lang="tr-TR" sz="1600" dirty="0"/>
                        <a:t>ÖNLİSANS</a:t>
                      </a:r>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4677">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4677">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4677">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4677">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endParaRPr lang="tr-TR" sz="1600" dirty="0"/>
                    </a:p>
                  </a:txBody>
                  <a:tcPr marL="0" marR="0" marT="0" marB="0" anchor="ctr">
                    <a:lnL>
                      <a:noFill/>
                    </a:lnL>
                    <a:lnR>
                      <a:noFill/>
                    </a:lnR>
                    <a:lnT>
                      <a:noFill/>
                    </a:lnT>
                    <a:lnB>
                      <a:noFill/>
                    </a:lnB>
                  </a:tcPr>
                </a:tc>
                <a:tc>
                  <a:txBody>
                    <a:bodyPr/>
                    <a:lstStyle/>
                    <a:p>
                      <a:endParaRPr lang="tr-TR" sz="1600" dirty="0"/>
                    </a:p>
                  </a:txBody>
                  <a:tcPr marL="0" marR="0" marT="0" marB="0" anchor="ctr">
                    <a:lnL>
                      <a:noFill/>
                    </a:lnL>
                    <a:lnR>
                      <a:noFill/>
                    </a:lnR>
                    <a:lnT>
                      <a:noFill/>
                    </a:lnT>
                    <a:lnB>
                      <a:noFill/>
                    </a:lnB>
                  </a:tcPr>
                </a:tc>
              </a:tr>
              <a:tr h="273614">
                <a:tc vMerge="1">
                  <a:txBody>
                    <a:bodyPr/>
                    <a:lstStyle/>
                    <a:p>
                      <a:endParaRPr lang="tr-TR"/>
                    </a:p>
                  </a:txBody>
                  <a:tcPr/>
                </a:tc>
                <a:tc>
                  <a:txBody>
                    <a:bodyPr/>
                    <a:lstStyle/>
                    <a:p>
                      <a:r>
                        <a:rPr lang="tr-TR" sz="1600" dirty="0"/>
                        <a:t>Marina İşletme</a:t>
                      </a:r>
                    </a:p>
                  </a:txBody>
                  <a:tcPr marL="0" marR="0" marT="0" marB="0" anchor="ctr">
                    <a:lnL>
                      <a:noFill/>
                    </a:lnL>
                    <a:lnR>
                      <a:noFill/>
                    </a:lnR>
                    <a:lnT>
                      <a:noFill/>
                    </a:lnT>
                    <a:lnB>
                      <a:noFill/>
                    </a:lnB>
                  </a:tcPr>
                </a:tc>
                <a:tc>
                  <a:txBody>
                    <a:bodyPr/>
                    <a:lstStyle/>
                    <a:p>
                      <a:r>
                        <a:rPr lang="tr-TR" sz="1600"/>
                        <a:t>2</a:t>
                      </a:r>
                    </a:p>
                  </a:txBody>
                  <a:tcPr marL="0" marR="0" marT="0" marB="0" anchor="ctr">
                    <a:lnL>
                      <a:noFill/>
                    </a:lnL>
                    <a:lnR>
                      <a:noFill/>
                    </a:lnR>
                    <a:lnT>
                      <a:noFill/>
                    </a:lnT>
                    <a:lnB>
                      <a:noFill/>
                    </a:lnB>
                  </a:tcPr>
                </a:tc>
              </a:tr>
              <a:tr h="274677">
                <a:tc vMerge="1">
                  <a:txBody>
                    <a:bodyPr/>
                    <a:lstStyle/>
                    <a:p>
                      <a:endParaRPr lang="tr-TR"/>
                    </a:p>
                  </a:txBody>
                  <a:tcPr/>
                </a:tc>
                <a:tc>
                  <a:txBody>
                    <a:bodyPr/>
                    <a:lstStyle/>
                    <a:p>
                      <a:r>
                        <a:rPr lang="tr-TR" sz="1600"/>
                        <a:t>Marina ve Yat İşletmeciliği</a:t>
                      </a:r>
                    </a:p>
                  </a:txBody>
                  <a:tcPr marL="0" marR="0" marT="0" marB="0" anchor="ctr">
                    <a:lnL>
                      <a:noFill/>
                    </a:lnL>
                    <a:lnR>
                      <a:noFill/>
                    </a:lnR>
                    <a:lnT>
                      <a:noFill/>
                    </a:lnT>
                    <a:lnB>
                      <a:noFill/>
                    </a:lnB>
                  </a:tcPr>
                </a:tc>
                <a:tc>
                  <a:txBody>
                    <a:bodyPr/>
                    <a:lstStyle/>
                    <a:p>
                      <a:r>
                        <a:rPr lang="tr-TR" sz="1600"/>
                        <a:t>2</a:t>
                      </a:r>
                    </a:p>
                  </a:txBody>
                  <a:tcPr marL="0" marR="0" marT="0" marB="0" anchor="ctr">
                    <a:lnL>
                      <a:noFill/>
                    </a:lnL>
                    <a:lnR>
                      <a:noFill/>
                    </a:lnR>
                    <a:lnT>
                      <a:noFill/>
                    </a:lnT>
                    <a:lnB>
                      <a:noFill/>
                    </a:lnB>
                  </a:tcPr>
                </a:tc>
              </a:tr>
              <a:tr h="273614">
                <a:tc vMerge="1">
                  <a:txBody>
                    <a:bodyPr/>
                    <a:lstStyle/>
                    <a:p>
                      <a:endParaRPr lang="tr-TR"/>
                    </a:p>
                  </a:txBody>
                  <a:tcPr/>
                </a:tc>
                <a:tc>
                  <a:txBody>
                    <a:bodyPr/>
                    <a:lstStyle/>
                    <a:p>
                      <a:r>
                        <a:rPr lang="tr-TR" sz="1600" dirty="0"/>
                        <a:t>Marka İletişimi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547229">
                <a:tc vMerge="1">
                  <a:txBody>
                    <a:bodyPr/>
                    <a:lstStyle/>
                    <a:p>
                      <a:endParaRPr lang="tr-TR"/>
                    </a:p>
                  </a:txBody>
                  <a:tcPr/>
                </a:tc>
                <a:tc>
                  <a:txBody>
                    <a:bodyPr/>
                    <a:lstStyle/>
                    <a:p>
                      <a:r>
                        <a:rPr lang="tr-TR" sz="1600" dirty="0"/>
                        <a:t>Menkul Kıymetler ve Sermaye Piyasası</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547229">
                <a:tc vMerge="1">
                  <a:txBody>
                    <a:bodyPr/>
                    <a:lstStyle/>
                    <a:p>
                      <a:endParaRPr lang="tr-TR"/>
                    </a:p>
                  </a:txBody>
                  <a:tcPr/>
                </a:tc>
                <a:tc>
                  <a:txBody>
                    <a:bodyPr/>
                    <a:lstStyle/>
                    <a:p>
                      <a:r>
                        <a:rPr lang="tr-TR" sz="1600"/>
                        <a:t>Muhasebe ve Veri Uygulamaları</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273614">
                <a:tc vMerge="1">
                  <a:txBody>
                    <a:bodyPr/>
                    <a:lstStyle/>
                    <a:p>
                      <a:endParaRPr lang="tr-TR"/>
                    </a:p>
                  </a:txBody>
                  <a:tcPr/>
                </a:tc>
                <a:tc>
                  <a:txBody>
                    <a:bodyPr/>
                    <a:lstStyle/>
                    <a:p>
                      <a:r>
                        <a:rPr lang="tr-TR" sz="1600"/>
                        <a:t>Pazarlama</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547229">
                <a:tc vMerge="1">
                  <a:txBody>
                    <a:bodyPr/>
                    <a:lstStyle/>
                    <a:p>
                      <a:endParaRPr lang="tr-TR"/>
                    </a:p>
                  </a:txBody>
                  <a:tcPr/>
                </a:tc>
                <a:tc>
                  <a:txBody>
                    <a:bodyPr/>
                    <a:lstStyle/>
                    <a:p>
                      <a:r>
                        <a:rPr lang="tr-TR" sz="1600"/>
                        <a:t>Perakende Satış ve Mağaza Yönetimi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274677">
                <a:tc vMerge="1">
                  <a:txBody>
                    <a:bodyPr/>
                    <a:lstStyle/>
                    <a:p>
                      <a:endParaRPr lang="tr-TR"/>
                    </a:p>
                  </a:txBody>
                  <a:tcPr/>
                </a:tc>
                <a:tc>
                  <a:txBody>
                    <a:bodyPr/>
                    <a:lstStyle/>
                    <a:p>
                      <a:r>
                        <a:rPr lang="tr-TR" sz="1600"/>
                        <a:t>Sağlık Kurumları İşletmeciliği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547229">
                <a:tc vMerge="1">
                  <a:txBody>
                    <a:bodyPr/>
                    <a:lstStyle/>
                    <a:p>
                      <a:endParaRPr lang="tr-TR"/>
                    </a:p>
                  </a:txBody>
                  <a:tcPr/>
                </a:tc>
                <a:tc>
                  <a:txBody>
                    <a:bodyPr/>
                    <a:lstStyle/>
                    <a:p>
                      <a:r>
                        <a:rPr lang="tr-TR" sz="1600" dirty="0"/>
                        <a:t>Sivil Havacılık Ulaştırma İşletmeciliği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547229">
                <a:tc vMerge="1">
                  <a:txBody>
                    <a:bodyPr/>
                    <a:lstStyle/>
                    <a:p>
                      <a:endParaRPr lang="tr-TR"/>
                    </a:p>
                  </a:txBody>
                  <a:tcPr/>
                </a:tc>
                <a:tc>
                  <a:txBody>
                    <a:bodyPr/>
                    <a:lstStyle/>
                    <a:p>
                      <a:r>
                        <a:rPr lang="tr-TR" sz="1600"/>
                        <a:t>Sivil Havacılık Kabin Hizmetleri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273614">
                <a:tc vMerge="1">
                  <a:txBody>
                    <a:bodyPr/>
                    <a:lstStyle/>
                    <a:p>
                      <a:endParaRPr lang="tr-TR"/>
                    </a:p>
                  </a:txBody>
                  <a:tcPr/>
                </a:tc>
                <a:tc>
                  <a:txBody>
                    <a:bodyPr/>
                    <a:lstStyle/>
                    <a:p>
                      <a:r>
                        <a:rPr lang="tr-TR" sz="1600"/>
                        <a:t>Sosyal Güvenlik</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350955">
                <a:tc vMerge="1">
                  <a:txBody>
                    <a:bodyPr/>
                    <a:lstStyle/>
                    <a:p>
                      <a:endParaRPr lang="tr-TR"/>
                    </a:p>
                  </a:txBody>
                  <a:tcPr/>
                </a:tc>
                <a:tc>
                  <a:txBody>
                    <a:bodyPr/>
                    <a:lstStyle/>
                    <a:p>
                      <a:r>
                        <a:rPr lang="tr-TR" sz="1600"/>
                        <a:t>Tarımsal İşletmecilik</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273614">
                <a:tc vMerge="1">
                  <a:txBody>
                    <a:bodyPr/>
                    <a:lstStyle/>
                    <a:p>
                      <a:endParaRPr lang="tr-TR"/>
                    </a:p>
                  </a:txBody>
                  <a:tcPr/>
                </a:tc>
                <a:tc>
                  <a:txBody>
                    <a:bodyPr/>
                    <a:lstStyle/>
                    <a:p>
                      <a:r>
                        <a:rPr lang="tr-TR" sz="1600"/>
                        <a:t>Turizm ve Seyahat Hizmetleri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r h="274677">
                <a:tc vMerge="1">
                  <a:txBody>
                    <a:bodyPr/>
                    <a:lstStyle/>
                    <a:p>
                      <a:endParaRPr lang="tr-TR"/>
                    </a:p>
                  </a:txBody>
                  <a:tcPr/>
                </a:tc>
                <a:tc>
                  <a:txBody>
                    <a:bodyPr/>
                    <a:lstStyle/>
                    <a:p>
                      <a:r>
                        <a:rPr lang="tr-TR" sz="1600"/>
                        <a:t>Uçuş Harekat Yöneticiliği</a:t>
                      </a:r>
                    </a:p>
                  </a:txBody>
                  <a:tcPr marL="0" marR="0" marT="0" marB="0" anchor="ctr">
                    <a:lnL>
                      <a:noFill/>
                    </a:lnL>
                    <a:lnR>
                      <a:noFill/>
                    </a:lnR>
                    <a:lnT>
                      <a:noFill/>
                    </a:lnT>
                    <a:lnB>
                      <a:noFill/>
                    </a:lnB>
                  </a:tcPr>
                </a:tc>
                <a:tc>
                  <a:txBody>
                    <a:bodyPr/>
                    <a:lstStyle/>
                    <a:p>
                      <a:r>
                        <a:rPr lang="tr-TR" sz="1600" dirty="0"/>
                        <a:t>2</a:t>
                      </a:r>
                    </a:p>
                  </a:txBody>
                  <a:tcPr marL="0" marR="0" marT="0" marB="0" anchor="ctr">
                    <a:lnL>
                      <a:noFill/>
                    </a:lnL>
                    <a:lnR>
                      <a:noFill/>
                    </a:lnR>
                    <a:lnT>
                      <a:noFill/>
                    </a:lnT>
                    <a:lnB>
                      <a:noFill/>
                    </a:lnB>
                  </a:tcPr>
                </a:tc>
              </a:tr>
            </a:tbl>
          </a:graphicData>
        </a:graphic>
      </p:graphicFrame>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106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Yerleşebilecekleri lisans bölümleri</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705051203"/>
              </p:ext>
            </p:extLst>
          </p:nvPr>
        </p:nvGraphicFramePr>
        <p:xfrm>
          <a:off x="251521" y="1600201"/>
          <a:ext cx="8280918" cy="4873623"/>
        </p:xfrm>
        <a:graphic>
          <a:graphicData uri="http://schemas.openxmlformats.org/drawingml/2006/table">
            <a:tbl>
              <a:tblPr/>
              <a:tblGrid>
                <a:gridCol w="2760306"/>
                <a:gridCol w="4296477"/>
                <a:gridCol w="1224135"/>
              </a:tblGrid>
              <a:tr h="314427">
                <a:tc>
                  <a:txBody>
                    <a:bodyPr/>
                    <a:lstStyle/>
                    <a:p>
                      <a:pPr algn="ctr"/>
                      <a:r>
                        <a:rPr lang="tr-TR" sz="1000" dirty="0"/>
                        <a:t>Muhasebe ve Finansman</a:t>
                      </a:r>
                    </a:p>
                  </a:txBody>
                  <a:tcPr marL="0" marR="0" marT="0" marB="0" anchor="ctr">
                    <a:lnL>
                      <a:noFill/>
                    </a:lnL>
                    <a:lnR>
                      <a:noFill/>
                    </a:lnR>
                    <a:lnT>
                      <a:noFill/>
                    </a:lnT>
                    <a:lnB>
                      <a:noFill/>
                    </a:lnB>
                  </a:tcPr>
                </a:tc>
                <a:tc>
                  <a:txBody>
                    <a:bodyPr/>
                    <a:lstStyle/>
                    <a:p>
                      <a:pPr algn="ctr"/>
                      <a:r>
                        <a:rPr lang="tr-TR" sz="1000"/>
                        <a:t>MÖğretim Programları</a:t>
                      </a:r>
                    </a:p>
                  </a:txBody>
                  <a:tcPr marL="0" marR="0" marT="0" marB="0" anchor="ctr">
                    <a:lnL>
                      <a:noFill/>
                    </a:lnL>
                    <a:lnR>
                      <a:noFill/>
                    </a:lnR>
                    <a:lnT>
                      <a:noFill/>
                    </a:lnT>
                    <a:lnB>
                      <a:noFill/>
                    </a:lnB>
                  </a:tcPr>
                </a:tc>
                <a:tc>
                  <a:txBody>
                    <a:bodyPr/>
                    <a:lstStyle/>
                    <a:p>
                      <a:pPr algn="ctr"/>
                      <a:r>
                        <a:rPr lang="tr-TR" sz="1000" dirty="0" smtClean="0"/>
                        <a:t>Öğretim </a:t>
                      </a:r>
                      <a:r>
                        <a:rPr lang="tr-TR" sz="1000" dirty="0"/>
                        <a:t>süresi </a:t>
                      </a:r>
                    </a:p>
                  </a:txBody>
                  <a:tcPr marL="0" marR="0" marT="0" marB="0" anchor="ctr">
                    <a:lnL>
                      <a:noFill/>
                    </a:lnL>
                    <a:lnR>
                      <a:noFill/>
                    </a:lnR>
                    <a:lnT>
                      <a:noFill/>
                    </a:lnT>
                    <a:lnB>
                      <a:noFill/>
                    </a:lnB>
                  </a:tcPr>
                </a:tc>
              </a:tr>
              <a:tr h="157214">
                <a:tc rowSpan="18">
                  <a:txBody>
                    <a:bodyPr/>
                    <a:lstStyle/>
                    <a:p>
                      <a:r>
                        <a:rPr lang="tr-TR" sz="1000" dirty="0"/>
                        <a:t>LİSANS</a:t>
                      </a:r>
                    </a:p>
                  </a:txBody>
                  <a:tcPr marL="0" marR="0" marT="0" marB="0" anchor="ctr">
                    <a:lnL>
                      <a:noFill/>
                    </a:lnL>
                    <a:lnR>
                      <a:noFill/>
                    </a:lnR>
                    <a:lnT>
                      <a:noFill/>
                    </a:lnT>
                    <a:lnB>
                      <a:noFill/>
                    </a:lnB>
                  </a:tcPr>
                </a:tc>
                <a:tc>
                  <a:txBody>
                    <a:bodyPr/>
                    <a:lstStyle/>
                    <a:p>
                      <a:r>
                        <a:rPr lang="tr-TR" sz="1000"/>
                        <a:t>Bankacılık</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Bankacılık ve Finansman</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Bankacılık ve Finans</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Bankacılık ve Sigortacılık</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Uluslararası Finans</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Sermaye Piyasası ve Portföy Yönetimi</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Sermaye Piyasası</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471641">
                <a:tc vMerge="1">
                  <a:txBody>
                    <a:bodyPr/>
                    <a:lstStyle/>
                    <a:p>
                      <a:endParaRPr lang="tr-TR"/>
                    </a:p>
                  </a:txBody>
                  <a:tcPr/>
                </a:tc>
                <a:tc>
                  <a:txBody>
                    <a:bodyPr/>
                    <a:lstStyle/>
                    <a:p>
                      <a:r>
                        <a:rPr lang="es-ES" sz="1000"/>
                        <a:t>Sermaye Piyasası ve Denetim ve Derecelendirme</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Sigortacılık</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Sigortacılık ve Risk Yönetimi</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Gümrük İşletme</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Uluslararası Ticaret</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Uluslararası Ticaret ve İşletmecilik</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Uluslararası Ticaret ve Lojistik</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Uluslararası Ticaret, Lojistik ve İşletmecilik</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157214">
                <a:tc vMerge="1">
                  <a:txBody>
                    <a:bodyPr/>
                    <a:lstStyle/>
                    <a:p>
                      <a:endParaRPr lang="tr-TR"/>
                    </a:p>
                  </a:txBody>
                  <a:tcPr/>
                </a:tc>
                <a:tc>
                  <a:txBody>
                    <a:bodyPr/>
                    <a:lstStyle/>
                    <a:p>
                      <a:r>
                        <a:rPr lang="tr-TR" sz="1000"/>
                        <a:t>Muhasebe</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Muhasebe Bilgi Sistemleri</a:t>
                      </a:r>
                    </a:p>
                  </a:txBody>
                  <a:tcPr marL="0" marR="0" marT="0" marB="0" anchor="ctr">
                    <a:lnL>
                      <a:noFill/>
                    </a:lnL>
                    <a:lnR>
                      <a:noFill/>
                    </a:lnR>
                    <a:lnT>
                      <a:noFill/>
                    </a:lnT>
                    <a:lnB>
                      <a:noFill/>
                    </a:lnB>
                  </a:tcPr>
                </a:tc>
                <a:tc>
                  <a:txBody>
                    <a:bodyPr/>
                    <a:lstStyle/>
                    <a:p>
                      <a:r>
                        <a:rPr lang="tr-TR" sz="1000"/>
                        <a:t>4</a:t>
                      </a:r>
                    </a:p>
                  </a:txBody>
                  <a:tcPr marL="0" marR="0" marT="0" marB="0" anchor="ctr">
                    <a:lnL>
                      <a:noFill/>
                    </a:lnL>
                    <a:lnR>
                      <a:noFill/>
                    </a:lnR>
                    <a:lnT>
                      <a:noFill/>
                    </a:lnT>
                    <a:lnB>
                      <a:noFill/>
                    </a:lnB>
                  </a:tcPr>
                </a:tc>
              </a:tr>
              <a:tr h="314427">
                <a:tc vMerge="1">
                  <a:txBody>
                    <a:bodyPr/>
                    <a:lstStyle/>
                    <a:p>
                      <a:endParaRPr lang="tr-TR"/>
                    </a:p>
                  </a:txBody>
                  <a:tcPr/>
                </a:tc>
                <a:tc>
                  <a:txBody>
                    <a:bodyPr/>
                    <a:lstStyle/>
                    <a:p>
                      <a:r>
                        <a:rPr lang="tr-TR" sz="1000"/>
                        <a:t>Muhasebe ve Finansal Yönetim</a:t>
                      </a:r>
                    </a:p>
                  </a:txBody>
                  <a:tcPr marL="0" marR="0" marT="0" marB="0" anchor="ctr">
                    <a:lnL>
                      <a:noFill/>
                    </a:lnL>
                    <a:lnR>
                      <a:noFill/>
                    </a:lnR>
                    <a:lnT>
                      <a:noFill/>
                    </a:lnT>
                    <a:lnB>
                      <a:noFill/>
                    </a:lnB>
                  </a:tcPr>
                </a:tc>
                <a:tc>
                  <a:txBody>
                    <a:bodyPr/>
                    <a:lstStyle/>
                    <a:p>
                      <a:r>
                        <a:rPr lang="tr-TR" sz="1000" dirty="0"/>
                        <a:t>4</a:t>
                      </a:r>
                    </a:p>
                  </a:txBody>
                  <a:tcPr marL="0" marR="0" marT="0" marB="0" anchor="ctr">
                    <a:lnL>
                      <a:noFill/>
                    </a:lnL>
                    <a:lnR>
                      <a:noFill/>
                    </a:lnR>
                    <a:lnT>
                      <a:noFill/>
                    </a:lnT>
                    <a:lnB>
                      <a:noFill/>
                    </a:lnB>
                  </a:tcPr>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759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620688"/>
            <a:ext cx="8363272" cy="5853264"/>
          </a:xfrm>
        </p:spPr>
        <p:txBody>
          <a:bodyPr>
            <a:normAutofit/>
          </a:bodyPr>
          <a:lstStyle/>
          <a:p>
            <a:r>
              <a:rPr lang="tr-TR" dirty="0"/>
              <a:t>Meslek eğitimi, meslek liselerinin muhasebe ve finansman alanında ve meslek lisesinden sonra "Yükseköğretime Geçiş </a:t>
            </a:r>
            <a:r>
              <a:rPr lang="tr-TR" dirty="0" err="1"/>
              <a:t>Sınavı"nda</a:t>
            </a:r>
            <a:r>
              <a:rPr lang="tr-TR" dirty="0"/>
              <a:t> başarılı olanlar, lisans programlarına ya da meslek yüksekokullarının ilgili bölümlerine devam edebilirler.</a:t>
            </a:r>
          </a:p>
          <a:p>
            <a:endParaRPr lang="tr-TR" dirty="0"/>
          </a:p>
          <a:p>
            <a:r>
              <a:rPr lang="tr-TR" dirty="0"/>
              <a:t>Meslek mensupları; muhasebe ve mali müşavirlik bürolarında, dış ticaret ve finans kuruluşlarının ilgili bölümleri ile ticari işletmelerin muhasebe servislerinde çalışabilirler. Ayrıca her türlü kuruluşun mali işlerle ilgili bölümlerinde çalışabilirler. Mesleğin oldukça geniş bir çalışma alanı mevcuttur</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5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1124744"/>
            <a:ext cx="7467600" cy="4873752"/>
          </a:xfrm>
        </p:spPr>
        <p:txBody>
          <a:bodyPr/>
          <a:lstStyle/>
          <a:p>
            <a:pPr marL="365760" lvl="1" indent="0">
              <a:buNone/>
            </a:pPr>
            <a:r>
              <a:rPr lang="tr-TR" dirty="0" smtClean="0"/>
              <a:t>	Ülkemizde</a:t>
            </a:r>
            <a:r>
              <a:rPr lang="tr-TR" dirty="0"/>
              <a:t>, muhasebecilik, yasalarla düzenlenmiş bir meslektir. Anadolu ticaret meslek lisesi ve ticaret meslek lisesinden mezun olanlar Kanun'da belirtilen şartları yerine getirmek suretiyle bu unvanları kazanabilirler.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645024"/>
            <a:ext cx="6114256" cy="233106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8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GIDA TEKNOLOJİSİ</a:t>
            </a:r>
            <a:endParaRPr lang="tr-TR" dirty="0"/>
          </a:p>
        </p:txBody>
      </p:sp>
      <p:sp>
        <p:nvSpPr>
          <p:cNvPr id="3" name="İçerik Yer Tutucusu 2"/>
          <p:cNvSpPr>
            <a:spLocks noGrp="1"/>
          </p:cNvSpPr>
          <p:nvPr>
            <p:ph sz="quarter" idx="1"/>
          </p:nvPr>
        </p:nvSpPr>
        <p:spPr/>
        <p:txBody>
          <a:bodyPr/>
          <a:lstStyle/>
          <a:p>
            <a:endParaRPr lang="tr-TR"/>
          </a:p>
        </p:txBody>
      </p:sp>
      <p:pic>
        <p:nvPicPr>
          <p:cNvPr id="3074" name="Picture 2" descr="C:\Users\Lab2_Bil4\Desktop\gida-teknoloj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556792"/>
            <a:ext cx="757061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9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GIDA TEKNOLOJİSİ bölümü nedir?</a:t>
            </a:r>
            <a:endParaRPr lang="tr-TR" dirty="0"/>
          </a:p>
        </p:txBody>
      </p:sp>
      <p:sp>
        <p:nvSpPr>
          <p:cNvPr id="3" name="İçerik Yer Tutucusu 2"/>
          <p:cNvSpPr>
            <a:spLocks noGrp="1"/>
          </p:cNvSpPr>
          <p:nvPr>
            <p:ph sz="quarter" idx="1"/>
          </p:nvPr>
        </p:nvSpPr>
        <p:spPr/>
        <p:txBody>
          <a:bodyPr>
            <a:normAutofit/>
          </a:bodyPr>
          <a:lstStyle/>
          <a:p>
            <a:pPr lvl="0"/>
            <a:r>
              <a:rPr lang="tr-TR" dirty="0"/>
              <a:t>Gıda teknolojisi alanı, tarım ve hayvancılığa dayalı ham maddeleri modern teknolojileri uygulayarak işleyen ve güvenli gıda üretimini sağlamak için duyusal, fiziksel, kimyasal ve mikrobiyolojik yönden gıda kontrol hizmetlerini gerçekleştirerek tüketime uygun gıda maddeleri üreten ve insan beslenmesine sunan bir teknoloji dalıdır.</a:t>
            </a:r>
          </a:p>
          <a:p>
            <a:r>
              <a:rPr lang="tr-TR" dirty="0"/>
              <a:t>Öğrencilerimiz alanımızdan </a:t>
            </a:r>
            <a:r>
              <a:rPr lang="tr-TR" b="1" dirty="0"/>
              <a:t>GIDA TEKNİSYENİ </a:t>
            </a:r>
            <a:r>
              <a:rPr lang="tr-TR" dirty="0"/>
              <a:t>unvanı ile </a:t>
            </a:r>
            <a:r>
              <a:rPr lang="tr-TR" dirty="0" smtClean="0"/>
              <a:t>mezun</a:t>
            </a:r>
            <a:endParaRPr lang="tr-TR" dirty="0"/>
          </a:p>
        </p:txBody>
      </p:sp>
    </p:spTree>
    <p:extLst>
      <p:ext uri="{BB962C8B-B14F-4D97-AF65-F5344CB8AC3E}">
        <p14:creationId xmlns:p14="http://schemas.microsoft.com/office/powerpoint/2010/main" val="45168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Gıda Teknikeri nedir?</a:t>
            </a:r>
            <a:endParaRPr lang="tr-TR" dirty="0"/>
          </a:p>
        </p:txBody>
      </p:sp>
      <p:sp>
        <p:nvSpPr>
          <p:cNvPr id="3" name="İçerik Yer Tutucusu 2"/>
          <p:cNvSpPr>
            <a:spLocks noGrp="1"/>
          </p:cNvSpPr>
          <p:nvPr>
            <p:ph sz="quarter" idx="1"/>
          </p:nvPr>
        </p:nvSpPr>
        <p:spPr/>
        <p:txBody>
          <a:bodyPr/>
          <a:lstStyle/>
          <a:p>
            <a:r>
              <a:rPr lang="tr-TR" dirty="0"/>
              <a:t>Gıda teknikeri, gıda maddelerinin sağlık prosedürlerine uygun bir şekilde üretimi ve paketlenmesini sağlar. Gıdalar üzerinde mikrobiyolojik testler yaparak sağlık standartlarının korunmasını temin eder.</a:t>
            </a:r>
          </a:p>
          <a:p>
            <a:endParaRPr lang="tr-TR" dirty="0"/>
          </a:p>
        </p:txBody>
      </p:sp>
    </p:spTree>
    <p:extLst>
      <p:ext uri="{BB962C8B-B14F-4D97-AF65-F5344CB8AC3E}">
        <p14:creationId xmlns:p14="http://schemas.microsoft.com/office/powerpoint/2010/main" val="23455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Alanımızda Bulunan Laboratuvarlar ve Atölyelerimiz</a:t>
            </a:r>
            <a:r>
              <a:rPr lang="tr-TR" dirty="0"/>
              <a:t/>
            </a:r>
            <a:br>
              <a:rPr lang="tr-TR" dirty="0"/>
            </a:br>
            <a:endParaRPr lang="tr-TR" dirty="0"/>
          </a:p>
        </p:txBody>
      </p:sp>
      <p:sp>
        <p:nvSpPr>
          <p:cNvPr id="3" name="İçerik Yer Tutucusu 2"/>
          <p:cNvSpPr>
            <a:spLocks noGrp="1"/>
          </p:cNvSpPr>
          <p:nvPr>
            <p:ph sz="quarter" idx="1"/>
          </p:nvPr>
        </p:nvSpPr>
        <p:spPr/>
        <p:txBody>
          <a:bodyPr/>
          <a:lstStyle/>
          <a:p>
            <a:r>
              <a:rPr lang="tr-TR" dirty="0" smtClean="0"/>
              <a:t>·</a:t>
            </a:r>
            <a:r>
              <a:rPr lang="tr-TR" dirty="0"/>
              <a:t> </a:t>
            </a:r>
            <a:r>
              <a:rPr lang="tr-TR" dirty="0" smtClean="0"/>
              <a:t>Gıda </a:t>
            </a:r>
            <a:r>
              <a:rPr lang="tr-TR" dirty="0"/>
              <a:t>Kalite Kontrol Laboratuvarı</a:t>
            </a:r>
          </a:p>
          <a:p>
            <a:r>
              <a:rPr lang="tr-TR" dirty="0"/>
              <a:t>· </a:t>
            </a:r>
            <a:r>
              <a:rPr lang="tr-TR" dirty="0" smtClean="0"/>
              <a:t>Gıda </a:t>
            </a:r>
            <a:r>
              <a:rPr lang="tr-TR" dirty="0"/>
              <a:t>Üretim Atölyesi</a:t>
            </a:r>
          </a:p>
          <a:p>
            <a:r>
              <a:rPr lang="tr-TR" dirty="0"/>
              <a:t>· </a:t>
            </a:r>
            <a:r>
              <a:rPr lang="tr-TR" dirty="0" smtClean="0"/>
              <a:t>Gıdalarda </a:t>
            </a:r>
            <a:r>
              <a:rPr lang="tr-TR" dirty="0"/>
              <a:t>Mikrobiyolojik Analizler Laboratuvarı</a:t>
            </a:r>
          </a:p>
          <a:p>
            <a:endParaRPr lang="tr-TR" dirty="0"/>
          </a:p>
        </p:txBody>
      </p:sp>
    </p:spTree>
    <p:extLst>
      <p:ext uri="{BB962C8B-B14F-4D97-AF65-F5344CB8AC3E}">
        <p14:creationId xmlns:p14="http://schemas.microsoft.com/office/powerpoint/2010/main" val="336402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796950"/>
          </a:xfrm>
        </p:spPr>
        <p:txBody>
          <a:bodyPr>
            <a:normAutofit fontScale="90000"/>
          </a:bodyPr>
          <a:lstStyle/>
          <a:p>
            <a:pPr algn="ctr"/>
            <a:r>
              <a:rPr lang="tr-TR" dirty="0" smtClean="0">
                <a:latin typeface="Arial Black" pitchFamily="34" charset="0"/>
              </a:rPr>
              <a:t>KONAKLAMA VE </a:t>
            </a:r>
            <a:r>
              <a:rPr lang="tr-TR" dirty="0" smtClean="0">
                <a:latin typeface="Arial Black" pitchFamily="34" charset="0"/>
              </a:rPr>
              <a:t>SEYAHAT </a:t>
            </a:r>
            <a:r>
              <a:rPr lang="tr-TR" dirty="0" smtClean="0">
                <a:latin typeface="Arial Black" pitchFamily="34" charset="0"/>
              </a:rPr>
              <a:t>ALANI</a:t>
            </a:r>
            <a:br>
              <a:rPr lang="tr-TR" dirty="0" smtClean="0">
                <a:latin typeface="Arial Black" pitchFamily="34" charset="0"/>
              </a:rPr>
            </a:br>
            <a:endParaRPr lang="tr-TR" dirty="0">
              <a:latin typeface="Arial Black" pitchFamily="34" charset="0"/>
            </a:endParaRPr>
          </a:p>
        </p:txBody>
      </p:sp>
      <p:sp>
        <p:nvSpPr>
          <p:cNvPr id="3" name="İçerik Yer Tutucusu 2"/>
          <p:cNvSpPr>
            <a:spLocks noGrp="1"/>
          </p:cNvSpPr>
          <p:nvPr>
            <p:ph sz="quarter" idx="1"/>
          </p:nvPr>
        </p:nvSpPr>
        <p:spPr>
          <a:xfrm>
            <a:off x="323528" y="1268760"/>
            <a:ext cx="8820472" cy="5256584"/>
          </a:xfrm>
        </p:spPr>
        <p:txBody>
          <a:bodyPr>
            <a:normAutofit/>
          </a:bodyPr>
          <a:lstStyle/>
          <a:p>
            <a:pPr marL="0" indent="0">
              <a:buNone/>
            </a:pPr>
            <a:r>
              <a:rPr lang="tr-TR" dirty="0"/>
              <a:t>	</a:t>
            </a:r>
            <a:r>
              <a:rPr lang="tr-TR" dirty="0" smtClean="0"/>
              <a:t>Konaklama ve seyahat hizmetleri, konaklama tesisleri, konukların karşılanması, konuk ihtiyaçları ve kayıtları, konaklama tesisleri, kat hizmetleri, konuk hizmetleri, departmanın temizlik ve düzeni, tur programları, transfer işlemleri ve konukların karşılanması, yer ayırtma, konaklama işletmeleri ve rezervasyon ile ilgili yeterlikleri kazandırmaya yönelik eğitim ve öğretim verildiği alandır. 	</a:t>
            </a:r>
          </a:p>
          <a:p>
            <a:pPr marL="0" indent="0">
              <a:buNone/>
            </a:pPr>
            <a:r>
              <a:rPr lang="tr-TR" dirty="0" smtClean="0"/>
              <a:t>      Okulumuzda Kat Hizmetleri Dalı bulunmaktadır.</a:t>
            </a:r>
          </a:p>
          <a:p>
            <a:endParaRPr lang="tr-TR" dirty="0" smtClean="0"/>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509120"/>
            <a:ext cx="2783473" cy="205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5599"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667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1758965670"/>
              </p:ext>
            </p:extLst>
          </p:nvPr>
        </p:nvGraphicFramePr>
        <p:xfrm>
          <a:off x="539552" y="188626"/>
          <a:ext cx="7488831" cy="6480733"/>
        </p:xfrm>
        <a:graphic>
          <a:graphicData uri="http://schemas.openxmlformats.org/drawingml/2006/table">
            <a:tbl>
              <a:tblPr/>
              <a:tblGrid>
                <a:gridCol w="2496277"/>
                <a:gridCol w="2496277"/>
                <a:gridCol w="2496277"/>
              </a:tblGrid>
              <a:tr h="166173">
                <a:tc>
                  <a:txBody>
                    <a:bodyPr/>
                    <a:lstStyle/>
                    <a:p>
                      <a:pPr algn="ctr"/>
                      <a:r>
                        <a:rPr lang="tr-TR" sz="800" dirty="0">
                          <a:solidFill>
                            <a:srgbClr val="FFFFFF"/>
                          </a:solidFill>
                          <a:effectLst/>
                          <a:latin typeface="Baskerville"/>
                        </a:rPr>
                        <a:t>Gıda Teknolojisi</a:t>
                      </a:r>
                    </a:p>
                  </a:txBody>
                  <a:tcPr marL="0" marR="0" marT="0" marB="0" anchor="ctr">
                    <a:lnL>
                      <a:noFill/>
                    </a:lnL>
                    <a:lnR>
                      <a:noFill/>
                    </a:lnR>
                    <a:lnT>
                      <a:noFill/>
                    </a:lnT>
                    <a:lnB>
                      <a:noFill/>
                    </a:lnB>
                    <a:solidFill>
                      <a:srgbClr val="5BC0DE"/>
                    </a:solidFill>
                  </a:tcPr>
                </a:tc>
                <a:tc>
                  <a:txBody>
                    <a:bodyPr/>
                    <a:lstStyle/>
                    <a:p>
                      <a:pPr algn="ctr"/>
                      <a:r>
                        <a:rPr lang="tr-TR" sz="800">
                          <a:solidFill>
                            <a:srgbClr val="FFFFFF"/>
                          </a:solidFill>
                          <a:effectLst/>
                          <a:latin typeface="Baskerville"/>
                        </a:rPr>
                        <a:t>Öğretim Programları</a:t>
                      </a:r>
                    </a:p>
                  </a:txBody>
                  <a:tcPr marL="0" marR="0" marT="0" marB="0" anchor="ctr">
                    <a:lnL>
                      <a:noFill/>
                    </a:lnL>
                    <a:lnR>
                      <a:noFill/>
                    </a:lnR>
                    <a:lnT>
                      <a:noFill/>
                    </a:lnT>
                    <a:lnB>
                      <a:noFill/>
                    </a:lnB>
                    <a:solidFill>
                      <a:srgbClr val="5BC0DE"/>
                    </a:solidFill>
                  </a:tcPr>
                </a:tc>
                <a:tc>
                  <a:txBody>
                    <a:bodyPr/>
                    <a:lstStyle/>
                    <a:p>
                      <a:pPr algn="ctr"/>
                      <a:r>
                        <a:rPr lang="tr-TR" sz="800">
                          <a:solidFill>
                            <a:srgbClr val="FFFFFF"/>
                          </a:solidFill>
                          <a:effectLst/>
                          <a:latin typeface="Baskerville"/>
                        </a:rPr>
                        <a:t>Öğretim süresi</a:t>
                      </a:r>
                    </a:p>
                  </a:txBody>
                  <a:tcPr marL="0" marR="0" marT="0" marB="0" anchor="ctr">
                    <a:lnL>
                      <a:noFill/>
                    </a:lnL>
                    <a:lnR>
                      <a:noFill/>
                    </a:lnR>
                    <a:lnT>
                      <a:noFill/>
                    </a:lnT>
                    <a:lnB>
                      <a:noFill/>
                    </a:lnB>
                    <a:solidFill>
                      <a:srgbClr val="5BC0DE"/>
                    </a:solidFill>
                  </a:tcPr>
                </a:tc>
              </a:tr>
              <a:tr h="166173">
                <a:tc rowSpan="30">
                  <a:txBody>
                    <a:bodyPr/>
                    <a:lstStyle/>
                    <a:p>
                      <a:r>
                        <a:rPr lang="tr-TR" sz="800" b="1">
                          <a:effectLst/>
                          <a:latin typeface="Baskerville"/>
                        </a:rPr>
                        <a:t>ÖNLİSANS</a:t>
                      </a:r>
                      <a:endParaRPr lang="tr-TR" sz="800">
                        <a:effectLst/>
                        <a:latin typeface="Baskerville"/>
                      </a:endParaRPr>
                    </a:p>
                  </a:txBody>
                  <a:tcPr marL="0" marR="0" marT="0" marB="0" anchor="ctr">
                    <a:lnL>
                      <a:noFill/>
                    </a:lnL>
                    <a:lnR>
                      <a:noFill/>
                    </a:lnR>
                    <a:lnT>
                      <a:noFill/>
                    </a:lnT>
                    <a:lnB>
                      <a:noFill/>
                    </a:lnB>
                    <a:solidFill>
                      <a:srgbClr val="FFFFFF"/>
                    </a:solidFill>
                  </a:tcPr>
                </a:tc>
                <a:tc>
                  <a:txBody>
                    <a:bodyPr/>
                    <a:lstStyle/>
                    <a:p>
                      <a:r>
                        <a:rPr lang="tr-TR" sz="800">
                          <a:effectLst/>
                          <a:latin typeface="Baskerville"/>
                        </a:rPr>
                        <a:t>Arıcılık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Aşçılık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Bağcılık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Bahçe Tarımı</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Bitki Koruma</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Biyokimya</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332344">
                <a:tc vMerge="1">
                  <a:txBody>
                    <a:bodyPr/>
                    <a:lstStyle/>
                    <a:p>
                      <a:endParaRPr lang="tr-TR"/>
                    </a:p>
                  </a:txBody>
                  <a:tcPr/>
                </a:tc>
                <a:tc>
                  <a:txBody>
                    <a:bodyPr/>
                    <a:lstStyle/>
                    <a:p>
                      <a:r>
                        <a:rPr lang="es-ES" sz="800">
                          <a:effectLst/>
                          <a:latin typeface="Baskerville"/>
                        </a:rPr>
                        <a:t>Çay Tarımı ve İşleme Teknolojisi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332344">
                <a:tc vMerge="1">
                  <a:txBody>
                    <a:bodyPr/>
                    <a:lstStyle/>
                    <a:p>
                      <a:endParaRPr lang="tr-TR"/>
                    </a:p>
                  </a:txBody>
                  <a:tcPr/>
                </a:tc>
                <a:tc>
                  <a:txBody>
                    <a:bodyPr/>
                    <a:lstStyle/>
                    <a:p>
                      <a:r>
                        <a:rPr lang="fi-FI" sz="800">
                          <a:effectLst/>
                          <a:latin typeface="Baskerville"/>
                        </a:rPr>
                        <a:t>Çim Alan Testi ve Yönetimi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332344">
                <a:tc vMerge="1">
                  <a:txBody>
                    <a:bodyPr/>
                    <a:lstStyle/>
                    <a:p>
                      <a:endParaRPr lang="tr-TR"/>
                    </a:p>
                  </a:txBody>
                  <a:tcPr/>
                </a:tc>
                <a:tc>
                  <a:txBody>
                    <a:bodyPr/>
                    <a:lstStyle/>
                    <a:p>
                      <a:r>
                        <a:rPr lang="tr-TR" sz="800">
                          <a:effectLst/>
                          <a:latin typeface="Baskerville"/>
                        </a:rPr>
                        <a:t>Endüstriyel Bitkiler Yetiştiriciliği</a:t>
                      </a:r>
                    </a:p>
                  </a:txBody>
                  <a:tcPr marL="0" marR="0" marT="0" marB="0" anchor="ctr">
                    <a:lnL>
                      <a:noFill/>
                    </a:lnL>
                    <a:lnR>
                      <a:noFill/>
                    </a:lnR>
                    <a:lnT>
                      <a:noFill/>
                    </a:lnT>
                    <a:lnB>
                      <a:noFill/>
                    </a:lnB>
                    <a:solidFill>
                      <a:srgbClr val="FFFFFF"/>
                    </a:solidFill>
                  </a:tcPr>
                </a:tc>
                <a:tc>
                  <a:txBody>
                    <a:bodyPr/>
                    <a:lstStyle/>
                    <a:p>
                      <a:r>
                        <a:rPr lang="tr-TR" sz="800" i="1" dirty="0">
                          <a:effectLst/>
                          <a:latin typeface="Baskerville"/>
                        </a:rPr>
                        <a:t>2</a:t>
                      </a:r>
                      <a:endParaRPr lang="tr-TR" sz="800" dirty="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Endüstriyel Tavukçuluk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Fındık Eksperliği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Fidan Yetiştiriciliği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332344">
                <a:tc vMerge="1">
                  <a:txBody>
                    <a:bodyPr/>
                    <a:lstStyle/>
                    <a:p>
                      <a:endParaRPr lang="tr-TR"/>
                    </a:p>
                  </a:txBody>
                  <a:tcPr/>
                </a:tc>
                <a:tc>
                  <a:txBody>
                    <a:bodyPr/>
                    <a:lstStyle/>
                    <a:p>
                      <a:r>
                        <a:rPr lang="tr-TR" sz="800">
                          <a:effectLst/>
                          <a:latin typeface="Baskerville"/>
                        </a:rPr>
                        <a:t>Kesme Çiçek Yetiştiriciliği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Mantarcılık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Organik Tarım</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332344">
                <a:tc vMerge="1">
                  <a:txBody>
                    <a:bodyPr/>
                    <a:lstStyle/>
                    <a:p>
                      <a:endParaRPr lang="tr-TR"/>
                    </a:p>
                  </a:txBody>
                  <a:tcPr/>
                </a:tc>
                <a:tc>
                  <a:txBody>
                    <a:bodyPr/>
                    <a:lstStyle/>
                    <a:p>
                      <a:r>
                        <a:rPr lang="tr-TR" sz="800">
                          <a:effectLst/>
                          <a:latin typeface="Baskerville"/>
                        </a:rPr>
                        <a:t>Ormancılık ve Orman Ürünleri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Pazarlama</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Peyzaj ve Süs Bitkileri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Seracılık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Sulama Teknolojisi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Süs Bitkileri Yetiştiriciliği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Süt ve Besi Hayvancılığı</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Şarap Üretim Teknolojisi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Tarım</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Tarım Makineleri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Tarımsal İşletmecilik</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498517">
                <a:tc vMerge="1">
                  <a:txBody>
                    <a:bodyPr/>
                    <a:lstStyle/>
                    <a:p>
                      <a:endParaRPr lang="tr-TR"/>
                    </a:p>
                  </a:txBody>
                  <a:tcPr/>
                </a:tc>
                <a:tc>
                  <a:txBody>
                    <a:bodyPr/>
                    <a:lstStyle/>
                    <a:p>
                      <a:r>
                        <a:rPr lang="tr-TR" sz="800">
                          <a:effectLst/>
                          <a:latin typeface="Baskerville"/>
                        </a:rPr>
                        <a:t>Tarımsal Ürünler Muhafaza ve Depolama Teknolojisi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Tarla Bitkileri</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332344">
                <a:tc vMerge="1">
                  <a:txBody>
                    <a:bodyPr/>
                    <a:lstStyle/>
                    <a:p>
                      <a:endParaRPr lang="tr-TR"/>
                    </a:p>
                  </a:txBody>
                  <a:tcPr/>
                </a:tc>
                <a:tc>
                  <a:txBody>
                    <a:bodyPr/>
                    <a:lstStyle/>
                    <a:p>
                      <a:r>
                        <a:rPr lang="tr-TR" sz="800">
                          <a:effectLst/>
                          <a:latin typeface="Baskerville"/>
                        </a:rPr>
                        <a:t>Tıbbi ve Aromatik Bitkiler</a:t>
                      </a:r>
                    </a:p>
                  </a:txBody>
                  <a:tcPr marL="0" marR="0" marT="0" marB="0" anchor="ctr">
                    <a:lnL>
                      <a:noFill/>
                    </a:lnL>
                    <a:lnR>
                      <a:noFill/>
                    </a:lnR>
                    <a:lnT>
                      <a:noFill/>
                    </a:lnT>
                    <a:lnB>
                      <a:noFill/>
                    </a:lnB>
                    <a:solidFill>
                      <a:srgbClr val="FFFFFF"/>
                    </a:solidFill>
                  </a:tcPr>
                </a:tc>
                <a:tc>
                  <a:txBody>
                    <a:bodyPr/>
                    <a:lstStyle/>
                    <a:p>
                      <a:r>
                        <a:rPr lang="tr-TR" sz="800" i="1">
                          <a:effectLst/>
                          <a:latin typeface="Baskerville"/>
                        </a:rPr>
                        <a:t>2</a:t>
                      </a:r>
                      <a:endParaRPr lang="tr-TR" sz="800">
                        <a:effectLst/>
                        <a:latin typeface="Baskerville"/>
                      </a:endParaRPr>
                    </a:p>
                  </a:txBody>
                  <a:tcPr marL="0" marR="0" marT="0" marB="0" anchor="ctr">
                    <a:lnL>
                      <a:noFill/>
                    </a:lnL>
                    <a:lnR>
                      <a:noFill/>
                    </a:lnR>
                    <a:lnT>
                      <a:noFill/>
                    </a:lnT>
                    <a:lnB>
                      <a:noFill/>
                    </a:lnB>
                    <a:solidFill>
                      <a:srgbClr val="FFFFFF"/>
                    </a:solidFill>
                  </a:tcPr>
                </a:tc>
              </a:tr>
              <a:tr h="166173">
                <a:tc vMerge="1">
                  <a:txBody>
                    <a:bodyPr/>
                    <a:lstStyle/>
                    <a:p>
                      <a:endParaRPr lang="tr-TR"/>
                    </a:p>
                  </a:txBody>
                  <a:tcPr/>
                </a:tc>
                <a:tc>
                  <a:txBody>
                    <a:bodyPr/>
                    <a:lstStyle/>
                    <a:p>
                      <a:r>
                        <a:rPr lang="tr-TR" sz="800">
                          <a:effectLst/>
                          <a:latin typeface="Baskerville"/>
                        </a:rPr>
                        <a:t>Tohumculuk</a:t>
                      </a:r>
                    </a:p>
                  </a:txBody>
                  <a:tcPr marL="0" marR="0" marT="0" marB="0" anchor="ctr">
                    <a:lnL>
                      <a:noFill/>
                    </a:lnL>
                    <a:lnR>
                      <a:noFill/>
                    </a:lnR>
                    <a:lnT>
                      <a:noFill/>
                    </a:lnT>
                    <a:lnB>
                      <a:noFill/>
                    </a:lnB>
                    <a:solidFill>
                      <a:srgbClr val="FFFFFF"/>
                    </a:solidFill>
                  </a:tcPr>
                </a:tc>
                <a:tc>
                  <a:txBody>
                    <a:bodyPr/>
                    <a:lstStyle/>
                    <a:p>
                      <a:r>
                        <a:rPr lang="tr-TR" sz="800" i="1" dirty="0">
                          <a:effectLst/>
                          <a:latin typeface="Baskerville"/>
                        </a:rPr>
                        <a:t>2</a:t>
                      </a:r>
                      <a:endParaRPr lang="tr-TR" sz="800" dirty="0">
                        <a:effectLst/>
                        <a:latin typeface="Baskerville"/>
                      </a:endParaRPr>
                    </a:p>
                  </a:txBody>
                  <a:tcPr marL="0" marR="0"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2256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3645671575"/>
              </p:ext>
            </p:extLst>
          </p:nvPr>
        </p:nvGraphicFramePr>
        <p:xfrm>
          <a:off x="755576" y="260648"/>
          <a:ext cx="6984777" cy="6213175"/>
        </p:xfrm>
        <a:graphic>
          <a:graphicData uri="http://schemas.openxmlformats.org/drawingml/2006/table">
            <a:tbl>
              <a:tblPr/>
              <a:tblGrid>
                <a:gridCol w="2328259"/>
                <a:gridCol w="2328259"/>
                <a:gridCol w="2328259"/>
              </a:tblGrid>
              <a:tr h="295865">
                <a:tc>
                  <a:txBody>
                    <a:bodyPr/>
                    <a:lstStyle/>
                    <a:p>
                      <a:pPr algn="ctr"/>
                      <a:r>
                        <a:rPr lang="tr-TR" sz="1100" dirty="0">
                          <a:solidFill>
                            <a:srgbClr val="FFFFFF"/>
                          </a:solidFill>
                          <a:effectLst/>
                          <a:latin typeface="Baskerville"/>
                        </a:rPr>
                        <a:t>Gıda Teknolojisi</a:t>
                      </a:r>
                    </a:p>
                  </a:txBody>
                  <a:tcPr marL="58019" marR="58019" marT="29010" marB="29010" anchor="ctr">
                    <a:lnL>
                      <a:noFill/>
                    </a:lnL>
                    <a:lnR>
                      <a:noFill/>
                    </a:lnR>
                    <a:lnT>
                      <a:noFill/>
                    </a:lnT>
                    <a:lnB>
                      <a:noFill/>
                    </a:lnB>
                    <a:solidFill>
                      <a:srgbClr val="5BC0DE"/>
                    </a:solidFill>
                  </a:tcPr>
                </a:tc>
                <a:tc>
                  <a:txBody>
                    <a:bodyPr/>
                    <a:lstStyle/>
                    <a:p>
                      <a:pPr algn="ctr"/>
                      <a:r>
                        <a:rPr lang="tr-TR" sz="1100">
                          <a:solidFill>
                            <a:srgbClr val="FFFFFF"/>
                          </a:solidFill>
                          <a:effectLst/>
                          <a:latin typeface="Baskerville"/>
                        </a:rPr>
                        <a:t>Öğretim Programları</a:t>
                      </a:r>
                    </a:p>
                  </a:txBody>
                  <a:tcPr marL="58019" marR="58019" marT="29010" marB="29010" anchor="ctr">
                    <a:lnL>
                      <a:noFill/>
                    </a:lnL>
                    <a:lnR>
                      <a:noFill/>
                    </a:lnR>
                    <a:lnT>
                      <a:noFill/>
                    </a:lnT>
                    <a:lnB>
                      <a:noFill/>
                    </a:lnB>
                    <a:solidFill>
                      <a:srgbClr val="5BC0DE"/>
                    </a:solidFill>
                  </a:tcPr>
                </a:tc>
                <a:tc>
                  <a:txBody>
                    <a:bodyPr/>
                    <a:lstStyle/>
                    <a:p>
                      <a:pPr algn="ctr"/>
                      <a:r>
                        <a:rPr lang="tr-TR" sz="1100">
                          <a:solidFill>
                            <a:srgbClr val="FFFFFF"/>
                          </a:solidFill>
                          <a:effectLst/>
                          <a:latin typeface="Baskerville"/>
                        </a:rPr>
                        <a:t>Öğretim süresi</a:t>
                      </a:r>
                    </a:p>
                  </a:txBody>
                  <a:tcPr marL="58019" marR="58019" marT="29010" marB="29010" anchor="ctr">
                    <a:lnL>
                      <a:noFill/>
                    </a:lnL>
                    <a:lnR>
                      <a:noFill/>
                    </a:lnR>
                    <a:lnT>
                      <a:noFill/>
                    </a:lnT>
                    <a:lnB>
                      <a:noFill/>
                    </a:lnB>
                    <a:solidFill>
                      <a:srgbClr val="5BC0DE"/>
                    </a:solidFill>
                  </a:tcPr>
                </a:tc>
              </a:tr>
              <a:tr h="295865">
                <a:tc rowSpan="14">
                  <a:txBody>
                    <a:bodyPr/>
                    <a:lstStyle/>
                    <a:p>
                      <a:r>
                        <a:rPr lang="tr-TR" sz="1100" b="1" dirty="0">
                          <a:effectLst/>
                          <a:latin typeface="Baskerville"/>
                        </a:rPr>
                        <a:t>LİSANS</a:t>
                      </a:r>
                      <a:endParaRPr lang="tr-TR" sz="1100" dirty="0">
                        <a:effectLst/>
                        <a:latin typeface="Baskerville"/>
                      </a:endParaRPr>
                    </a:p>
                  </a:txBody>
                  <a:tcPr marL="58019" marR="58019" marT="29010" marB="29010" anchor="ctr">
                    <a:lnL>
                      <a:noFill/>
                    </a:lnL>
                    <a:lnR>
                      <a:noFill/>
                    </a:lnR>
                    <a:lnT>
                      <a:noFill/>
                    </a:lnT>
                    <a:lnB>
                      <a:noFill/>
                    </a:lnB>
                    <a:solidFill>
                      <a:srgbClr val="FFFFFF"/>
                    </a:solidFill>
                  </a:tcPr>
                </a:tc>
                <a:tc>
                  <a:txBody>
                    <a:bodyPr/>
                    <a:lstStyle/>
                    <a:p>
                      <a:r>
                        <a:rPr lang="tr-TR" sz="1100">
                          <a:effectLst/>
                          <a:latin typeface="Baskerville"/>
                        </a:rPr>
                        <a:t>Beslenme ve Diyetetik</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295865">
                <a:tc vMerge="1">
                  <a:txBody>
                    <a:bodyPr/>
                    <a:lstStyle/>
                    <a:p>
                      <a:endParaRPr lang="tr-TR"/>
                    </a:p>
                  </a:txBody>
                  <a:tcPr/>
                </a:tc>
                <a:tc>
                  <a:txBody>
                    <a:bodyPr/>
                    <a:lstStyle/>
                    <a:p>
                      <a:r>
                        <a:rPr lang="tr-TR" sz="1100">
                          <a:effectLst/>
                          <a:latin typeface="Baskerville"/>
                        </a:rPr>
                        <a:t>Gıda Teknolojisi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Yiyecek İçecek İşletmeciliği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Organik Tarım İşletmeciliği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295865">
                <a:tc vMerge="1">
                  <a:txBody>
                    <a:bodyPr/>
                    <a:lstStyle/>
                    <a:p>
                      <a:endParaRPr lang="tr-TR"/>
                    </a:p>
                  </a:txBody>
                  <a:tcPr/>
                </a:tc>
                <a:tc>
                  <a:txBody>
                    <a:bodyPr/>
                    <a:lstStyle/>
                    <a:p>
                      <a:r>
                        <a:rPr lang="tr-TR" sz="1100">
                          <a:effectLst/>
                          <a:latin typeface="Baskerville"/>
                        </a:rPr>
                        <a:t>Gastronomi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Gastronomi ve Mutfak Sanatları</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Konaklama İşletmeciliği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Konaklama ve Turizm İşletmeciliği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295865">
                <a:tc vMerge="1">
                  <a:txBody>
                    <a:bodyPr/>
                    <a:lstStyle/>
                    <a:p>
                      <a:endParaRPr lang="tr-TR"/>
                    </a:p>
                  </a:txBody>
                  <a:tcPr/>
                </a:tc>
                <a:tc>
                  <a:txBody>
                    <a:bodyPr/>
                    <a:lstStyle/>
                    <a:p>
                      <a:r>
                        <a:rPr lang="tr-TR" sz="1100" dirty="0">
                          <a:effectLst/>
                          <a:latin typeface="Baskerville"/>
                        </a:rPr>
                        <a:t>Seyahat İşletmeciliği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Seyahat İşletmeciliği ve Turizm Rehberliği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Turizm İşletmeciliği ve Otelcilik</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295865">
                <a:tc vMerge="1">
                  <a:txBody>
                    <a:bodyPr/>
                    <a:lstStyle/>
                    <a:p>
                      <a:endParaRPr lang="tr-TR"/>
                    </a:p>
                  </a:txBody>
                  <a:tcPr/>
                </a:tc>
                <a:tc>
                  <a:txBody>
                    <a:bodyPr/>
                    <a:lstStyle/>
                    <a:p>
                      <a:r>
                        <a:rPr lang="tr-TR" sz="1100">
                          <a:effectLst/>
                          <a:latin typeface="Baskerville"/>
                        </a:rPr>
                        <a:t>Turizm Rehberliği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517765">
                <a:tc vMerge="1">
                  <a:txBody>
                    <a:bodyPr/>
                    <a:lstStyle/>
                    <a:p>
                      <a:endParaRPr lang="tr-TR"/>
                    </a:p>
                  </a:txBody>
                  <a:tcPr/>
                </a:tc>
                <a:tc>
                  <a:txBody>
                    <a:bodyPr/>
                    <a:lstStyle/>
                    <a:p>
                      <a:r>
                        <a:rPr lang="tr-TR" sz="1100">
                          <a:effectLst/>
                          <a:latin typeface="Baskerville"/>
                        </a:rPr>
                        <a:t>Turizm ve Otel İşletmeciliği</a:t>
                      </a:r>
                    </a:p>
                  </a:txBody>
                  <a:tcPr marL="58019" marR="58019" marT="29010" marB="29010" anchor="ctr">
                    <a:lnL>
                      <a:noFill/>
                    </a:lnL>
                    <a:lnR>
                      <a:noFill/>
                    </a:lnR>
                    <a:lnT>
                      <a:noFill/>
                    </a:lnT>
                    <a:lnB>
                      <a:noFill/>
                    </a:lnB>
                    <a:solidFill>
                      <a:srgbClr val="FFFFFF"/>
                    </a:solidFill>
                  </a:tcPr>
                </a:tc>
                <a:tc>
                  <a:txBody>
                    <a:bodyPr/>
                    <a:lstStyle/>
                    <a:p>
                      <a:r>
                        <a:rPr lang="tr-TR" sz="1100" i="1">
                          <a:effectLst/>
                          <a:latin typeface="Baskerville"/>
                        </a:rPr>
                        <a:t>4</a:t>
                      </a:r>
                      <a:endParaRPr lang="tr-TR" sz="1100">
                        <a:effectLst/>
                        <a:latin typeface="Baskerville"/>
                      </a:endParaRPr>
                    </a:p>
                  </a:txBody>
                  <a:tcPr marL="58019" marR="58019" marT="29010" marB="29010" anchor="ctr">
                    <a:lnL>
                      <a:noFill/>
                    </a:lnL>
                    <a:lnR>
                      <a:noFill/>
                    </a:lnR>
                    <a:lnT>
                      <a:noFill/>
                    </a:lnT>
                    <a:lnB>
                      <a:noFill/>
                    </a:lnB>
                    <a:solidFill>
                      <a:srgbClr val="FFFFFF"/>
                    </a:solidFill>
                  </a:tcPr>
                </a:tc>
              </a:tr>
              <a:tr h="295865">
                <a:tc vMerge="1">
                  <a:txBody>
                    <a:bodyPr/>
                    <a:lstStyle/>
                    <a:p>
                      <a:endParaRPr lang="tr-TR"/>
                    </a:p>
                  </a:txBody>
                  <a:tcPr/>
                </a:tc>
                <a:tc>
                  <a:txBody>
                    <a:bodyPr/>
                    <a:lstStyle/>
                    <a:p>
                      <a:r>
                        <a:rPr lang="tr-TR" sz="1100">
                          <a:effectLst/>
                          <a:latin typeface="Baskerville"/>
                        </a:rPr>
                        <a:t>Turizm ve Otelcilik</a:t>
                      </a:r>
                    </a:p>
                  </a:txBody>
                  <a:tcPr marL="58019" marR="58019" marT="29010" marB="29010" anchor="ctr">
                    <a:lnL>
                      <a:noFill/>
                    </a:lnL>
                    <a:lnR>
                      <a:noFill/>
                    </a:lnR>
                    <a:lnT>
                      <a:noFill/>
                    </a:lnT>
                    <a:lnB>
                      <a:noFill/>
                    </a:lnB>
                    <a:solidFill>
                      <a:srgbClr val="FFFFFF"/>
                    </a:solidFill>
                  </a:tcPr>
                </a:tc>
                <a:tc>
                  <a:txBody>
                    <a:bodyPr/>
                    <a:lstStyle/>
                    <a:p>
                      <a:r>
                        <a:rPr lang="tr-TR" sz="1100" i="1" dirty="0">
                          <a:effectLst/>
                          <a:latin typeface="Baskerville"/>
                        </a:rPr>
                        <a:t>4</a:t>
                      </a:r>
                      <a:endParaRPr lang="tr-TR" sz="1100" dirty="0">
                        <a:effectLst/>
                        <a:latin typeface="Baskerville"/>
                      </a:endParaRPr>
                    </a:p>
                  </a:txBody>
                  <a:tcPr marL="58019" marR="58019" marT="29010" marB="2901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347958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1124744"/>
            <a:ext cx="7467600" cy="4873752"/>
          </a:xfrm>
        </p:spPr>
        <p:txBody>
          <a:bodyPr>
            <a:normAutofit lnSpcReduction="10000"/>
          </a:bodyPr>
          <a:lstStyle/>
          <a:p>
            <a:r>
              <a:rPr lang="tr-TR" dirty="0" smtClean="0"/>
              <a:t>Daha fazla bilgiye :</a:t>
            </a:r>
          </a:p>
          <a:p>
            <a:pPr marL="0" indent="0">
              <a:buNone/>
            </a:pPr>
            <a:r>
              <a:rPr lang="tr-TR" dirty="0"/>
              <a:t>http://</a:t>
            </a:r>
            <a:r>
              <a:rPr lang="tr-TR" dirty="0" smtClean="0"/>
              <a:t>meslek.eba.gov.tr</a:t>
            </a:r>
            <a:endParaRPr lang="tr-TR" dirty="0"/>
          </a:p>
          <a:p>
            <a:pPr marL="0" indent="0">
              <a:buNone/>
            </a:pPr>
            <a:r>
              <a:rPr lang="tr-TR" dirty="0" smtClean="0"/>
              <a:t>http://www.megep.meb.gov.tr </a:t>
            </a:r>
          </a:p>
          <a:p>
            <a:pPr marL="0" indent="0">
              <a:buNone/>
            </a:pPr>
            <a:r>
              <a:rPr lang="tr-TR" dirty="0">
                <a:hlinkClick r:id="rId2"/>
              </a:rPr>
              <a:t>https://</a:t>
            </a:r>
            <a:r>
              <a:rPr lang="tr-TR" dirty="0" smtClean="0">
                <a:hlinkClick r:id="rId2"/>
              </a:rPr>
              <a:t>www.alantercihleri.com</a:t>
            </a:r>
            <a:r>
              <a:rPr lang="tr-TR" dirty="0" smtClean="0"/>
              <a:t> </a:t>
            </a:r>
          </a:p>
          <a:p>
            <a:pPr marL="0" indent="0">
              <a:buNone/>
            </a:pPr>
            <a:r>
              <a:rPr lang="tr-TR" dirty="0" smtClean="0"/>
              <a:t>			adreslerinden ulaşabilirsiniz.</a:t>
            </a:r>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Okul Psikolojik Danışmanları:</a:t>
            </a:r>
          </a:p>
          <a:p>
            <a:pPr marL="0" indent="0">
              <a:buNone/>
            </a:pPr>
            <a:r>
              <a:rPr lang="tr-TR" dirty="0" smtClean="0"/>
              <a:t>	Betül ERDOĞAN</a:t>
            </a:r>
          </a:p>
          <a:p>
            <a:pPr marL="0" indent="0">
              <a:buNone/>
            </a:pPr>
            <a:r>
              <a:rPr lang="tr-TR" dirty="0"/>
              <a:t>	</a:t>
            </a:r>
            <a:r>
              <a:rPr lang="tr-TR" dirty="0" err="1" smtClean="0"/>
              <a:t>S.Sefa</a:t>
            </a:r>
            <a:r>
              <a:rPr lang="tr-TR" dirty="0" smtClean="0"/>
              <a:t> ÇALI</a:t>
            </a:r>
            <a:endParaRPr lang="tr-TR" dirty="0" smtClean="0"/>
          </a:p>
          <a:p>
            <a:pPr marL="0" indent="0">
              <a:buNone/>
            </a:pPr>
            <a:endParaRPr lang="tr-T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49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
          </p:nvPr>
        </p:nvSpPr>
        <p:spPr>
          <a:xfrm>
            <a:off x="451348" y="1340768"/>
            <a:ext cx="7467600" cy="3989040"/>
          </a:xfrm>
        </p:spPr>
        <p:txBody>
          <a:bodyPr/>
          <a:lstStyle/>
          <a:p>
            <a:pPr marL="365760" lvl="1" indent="0">
              <a:buNone/>
            </a:pPr>
            <a:r>
              <a:rPr lang="tr-TR" dirty="0" smtClean="0"/>
              <a:t>	Konaklama </a:t>
            </a:r>
            <a:r>
              <a:rPr lang="tr-TR" dirty="0"/>
              <a:t>ve seyahat hizmetleri, konaklama tesisleri, konukların karşılanması, konuk ihtiyaçları ve kayıtları, konaklama tesisleri, kat hizmetleri, konuk hizmetleri, departmanın temizlik ve düzeni, tur programları, transfer işlemleri ve konukların karşılanması, yer ayırtma, konaklama işletmeleri ve rezervasyon ile ilgili yeterlikleri kazandırmaya yönelik eğitim ve öğretim verildiği alandır.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293096"/>
            <a:ext cx="3039591" cy="2246654"/>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08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980728"/>
            <a:ext cx="7467600" cy="4873752"/>
          </a:xfrm>
        </p:spPr>
        <p:txBody>
          <a:bodyPr/>
          <a:lstStyle/>
          <a:p>
            <a:pPr marL="365760" lvl="1" indent="0">
              <a:buNone/>
            </a:pPr>
            <a:r>
              <a:rPr lang="tr-TR" dirty="0" smtClean="0"/>
              <a:t>	Ülkemizde </a:t>
            </a:r>
            <a:r>
              <a:rPr lang="tr-TR" dirty="0"/>
              <a:t>turizm sektörü; konaklama tesisleri, seyahat acenteleri ve diğer turizm firmalarının verdikleri hizmetler ile ülke ekonomisine maddi gelir ve istihdam açısından önemli katkılar sağlamaktadır. Bilimsel ve teknolojik gelişmeler doğrultusunda mesleki yeterlikleri kazanmış, nitelikli meslek elemanları hizmet sektörü içerisinde yer alır. Bu alan, sektörün eğitimli iş gücü ihtiyacını karşılar.</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29023" b="29908"/>
          <a:stretch/>
        </p:blipFill>
        <p:spPr>
          <a:xfrm>
            <a:off x="4716016" y="4379929"/>
            <a:ext cx="3642961" cy="1262168"/>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60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980728"/>
            <a:ext cx="7467600" cy="3340968"/>
          </a:xfrm>
        </p:spPr>
        <p:txBody>
          <a:bodyPr/>
          <a:lstStyle/>
          <a:p>
            <a:pPr marL="365760" lvl="1" indent="0">
              <a:buNone/>
            </a:pPr>
            <a:r>
              <a:rPr lang="tr-TR" dirty="0" smtClean="0"/>
              <a:t>	Turizm </a:t>
            </a:r>
            <a:r>
              <a:rPr lang="tr-TR" dirty="0"/>
              <a:t>işletmeciliğinin temelini oluşturan konaklama ve seyahat işletmeciliğinde insan unsuru daima ön plandadır. Ayrıca konaklama hizmetlerine yönelik reklam ve sigorta hizmetleri, oto kiralama şirketleri, oto park hizmetleri, konaklama destek hizmetleri, satış ve satış sonrası hizmetlere paralel hizmetler de düşünüldüğünde iş kolunun geniş boyutta dolaylı istihdama yol açtığı da bir gerçektir.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89" b="13629"/>
          <a:stretch/>
        </p:blipFill>
        <p:spPr bwMode="auto">
          <a:xfrm>
            <a:off x="4873972" y="4251990"/>
            <a:ext cx="3255681" cy="177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60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Eğitim </a:t>
            </a:r>
            <a:r>
              <a:rPr lang="tr-TR" dirty="0"/>
              <a:t>ve Kariyer İmkânları</a:t>
            </a:r>
          </a:p>
        </p:txBody>
      </p:sp>
      <p:sp>
        <p:nvSpPr>
          <p:cNvPr id="3" name="İçerik Yer Tutucusu 2"/>
          <p:cNvSpPr>
            <a:spLocks noGrp="1"/>
          </p:cNvSpPr>
          <p:nvPr>
            <p:ph sz="quarter" idx="1"/>
          </p:nvPr>
        </p:nvSpPr>
        <p:spPr/>
        <p:txBody>
          <a:bodyPr>
            <a:normAutofit/>
          </a:bodyPr>
          <a:lstStyle/>
          <a:p>
            <a:r>
              <a:rPr lang="tr-TR" dirty="0"/>
              <a:t>Meslek lisesinden sonra üniversite sınavında başarılı olanlar, lisans programlarına ya da meslek yüksekokullarının ilgili bölümlerine devam edebilirler.</a:t>
            </a:r>
          </a:p>
          <a:p>
            <a:endParaRPr lang="tr-TR" dirty="0"/>
          </a:p>
          <a:p>
            <a:r>
              <a:rPr lang="tr-TR" dirty="0"/>
              <a:t>Eğitimini tamamlayarak iş hayatında gerekli yeterlilikleri kazanan meslek elemanları, konaklama ve seyahat hizmetleri alanı ile ilgili işletmelerde kariyer yapabilirler.</a:t>
            </a:r>
          </a:p>
          <a:p>
            <a:endParaRPr lang="tr-TR" dirty="0"/>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387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84784"/>
            <a:ext cx="7467600" cy="1143000"/>
          </a:xfrm>
        </p:spPr>
        <p:txBody>
          <a:bodyPr/>
          <a:lstStyle/>
          <a:p>
            <a:pPr algn="ctr"/>
            <a:r>
              <a:rPr lang="tr-TR" dirty="0"/>
              <a:t>KONAKLAMA VE SEYEHAT </a:t>
            </a:r>
            <a:r>
              <a:rPr lang="tr-TR" dirty="0" smtClean="0"/>
              <a:t>ALANI </a:t>
            </a:r>
            <a:r>
              <a:rPr lang="tr-TR" dirty="0" err="1" smtClean="0"/>
              <a:t>Önlisans</a:t>
            </a:r>
            <a:r>
              <a:rPr lang="tr-TR" dirty="0" smtClean="0"/>
              <a:t> programları</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3481" r="12630"/>
          <a:stretch/>
        </p:blipFill>
        <p:spPr>
          <a:xfrm>
            <a:off x="2915816" y="3212976"/>
            <a:ext cx="2895600" cy="2896609"/>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78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3057949453"/>
              </p:ext>
            </p:extLst>
          </p:nvPr>
        </p:nvGraphicFramePr>
        <p:xfrm>
          <a:off x="457200" y="836710"/>
          <a:ext cx="8652157" cy="5120542"/>
        </p:xfrm>
        <a:graphic>
          <a:graphicData uri="http://schemas.openxmlformats.org/drawingml/2006/table">
            <a:tbl>
              <a:tblPr/>
              <a:tblGrid>
                <a:gridCol w="2691747"/>
                <a:gridCol w="4519397"/>
                <a:gridCol w="1441013"/>
              </a:tblGrid>
              <a:tr h="731506">
                <a:tc>
                  <a:txBody>
                    <a:bodyPr/>
                    <a:lstStyle/>
                    <a:p>
                      <a:pPr algn="ctr"/>
                      <a:r>
                        <a:rPr lang="tr-TR" dirty="0"/>
                        <a:t>Konaklama </a:t>
                      </a:r>
                      <a:r>
                        <a:rPr lang="tr-TR" dirty="0" smtClean="0"/>
                        <a:t>Ve Seyahat </a:t>
                      </a:r>
                      <a:r>
                        <a:rPr lang="tr-TR" dirty="0"/>
                        <a:t>Hizmetleri</a:t>
                      </a:r>
                    </a:p>
                  </a:txBody>
                  <a:tcPr marL="0" marR="0" marT="0" marB="0" anchor="ctr">
                    <a:lnL>
                      <a:noFill/>
                    </a:lnL>
                    <a:lnR>
                      <a:noFill/>
                    </a:lnR>
                    <a:lnT>
                      <a:noFill/>
                    </a:lnT>
                    <a:lnB>
                      <a:noFill/>
                    </a:lnB>
                  </a:tcPr>
                </a:tc>
                <a:tc>
                  <a:txBody>
                    <a:bodyPr/>
                    <a:lstStyle/>
                    <a:p>
                      <a:pPr algn="ctr"/>
                      <a:r>
                        <a:rPr lang="tr-TR" dirty="0"/>
                        <a:t>Öğretim Programları</a:t>
                      </a:r>
                    </a:p>
                  </a:txBody>
                  <a:tcPr marL="0" marR="0" marT="0" marB="0" anchor="ctr">
                    <a:lnL>
                      <a:noFill/>
                    </a:lnL>
                    <a:lnR>
                      <a:noFill/>
                    </a:lnR>
                    <a:lnT>
                      <a:noFill/>
                    </a:lnT>
                    <a:lnB>
                      <a:noFill/>
                    </a:lnB>
                  </a:tcPr>
                </a:tc>
                <a:tc>
                  <a:txBody>
                    <a:bodyPr/>
                    <a:lstStyle/>
                    <a:p>
                      <a:pPr algn="ctr"/>
                      <a:r>
                        <a:rPr lang="tr-TR" dirty="0"/>
                        <a:t>Öğretim süresi </a:t>
                      </a:r>
                    </a:p>
                  </a:txBody>
                  <a:tcPr marL="0" marR="0" marT="0" marB="0" anchor="ctr">
                    <a:lnL>
                      <a:noFill/>
                    </a:lnL>
                    <a:lnR>
                      <a:noFill/>
                    </a:lnR>
                    <a:lnT>
                      <a:noFill/>
                    </a:lnT>
                    <a:lnB>
                      <a:noFill/>
                    </a:lnB>
                  </a:tcPr>
                </a:tc>
              </a:tr>
              <a:tr h="365753">
                <a:tc rowSpan="9">
                  <a:txBody>
                    <a:bodyPr/>
                    <a:lstStyle/>
                    <a:p>
                      <a:r>
                        <a:rPr lang="tr-TR" dirty="0"/>
                        <a:t>ÖNLİSANS</a:t>
                      </a:r>
                    </a:p>
                  </a:txBody>
                  <a:tcPr marL="0" marR="0" marT="0" marB="0" anchor="ctr">
                    <a:lnL>
                      <a:noFill/>
                    </a:lnL>
                    <a:lnR>
                      <a:noFill/>
                    </a:lnR>
                    <a:lnT>
                      <a:noFill/>
                    </a:lnT>
                    <a:lnB>
                      <a:noFill/>
                    </a:lnB>
                  </a:tcPr>
                </a:tc>
                <a:tc>
                  <a:txBody>
                    <a:bodyPr/>
                    <a:lstStyle/>
                    <a:p>
                      <a:r>
                        <a:rPr lang="tr-TR"/>
                        <a:t>Aşçılık</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365753">
                <a:tc vMerge="1">
                  <a:txBody>
                    <a:bodyPr/>
                    <a:lstStyle/>
                    <a:p>
                      <a:endParaRPr lang="tr-TR"/>
                    </a:p>
                  </a:txBody>
                  <a:tcPr/>
                </a:tc>
                <a:tc>
                  <a:txBody>
                    <a:bodyPr/>
                    <a:lstStyle/>
                    <a:p>
                      <a:r>
                        <a:rPr lang="tr-TR"/>
                        <a:t>İkram Hizmetleri</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731506">
                <a:tc vMerge="1">
                  <a:txBody>
                    <a:bodyPr/>
                    <a:lstStyle/>
                    <a:p>
                      <a:endParaRPr lang="tr-TR"/>
                    </a:p>
                  </a:txBody>
                  <a:tcPr/>
                </a:tc>
                <a:tc>
                  <a:txBody>
                    <a:bodyPr/>
                    <a:lstStyle/>
                    <a:p>
                      <a:r>
                        <a:rPr lang="tr-TR"/>
                        <a:t>Turizm ve Otel İşletmeciliği</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731506">
                <a:tc vMerge="1">
                  <a:txBody>
                    <a:bodyPr/>
                    <a:lstStyle/>
                    <a:p>
                      <a:endParaRPr lang="tr-TR"/>
                    </a:p>
                  </a:txBody>
                  <a:tcPr/>
                </a:tc>
                <a:tc>
                  <a:txBody>
                    <a:bodyPr/>
                    <a:lstStyle/>
                    <a:p>
                      <a:r>
                        <a:rPr lang="tr-TR"/>
                        <a:t>Turizm ve Seyahat Hizmetleri</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365753">
                <a:tc vMerge="1">
                  <a:txBody>
                    <a:bodyPr/>
                    <a:lstStyle/>
                    <a:p>
                      <a:endParaRPr lang="tr-TR"/>
                    </a:p>
                  </a:txBody>
                  <a:tcPr/>
                </a:tc>
                <a:tc>
                  <a:txBody>
                    <a:bodyPr/>
                    <a:lstStyle/>
                    <a:p>
                      <a:r>
                        <a:rPr lang="tr-TR"/>
                        <a:t>Otobüs Kaptanlığı</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731506">
                <a:tc vMerge="1">
                  <a:txBody>
                    <a:bodyPr/>
                    <a:lstStyle/>
                    <a:p>
                      <a:endParaRPr lang="tr-TR"/>
                    </a:p>
                  </a:txBody>
                  <a:tcPr/>
                </a:tc>
                <a:tc>
                  <a:txBody>
                    <a:bodyPr/>
                    <a:lstStyle/>
                    <a:p>
                      <a:r>
                        <a:rPr lang="tr-TR"/>
                        <a:t>Sağlık Turizmi İşletmeciliği</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365753">
                <a:tc vMerge="1">
                  <a:txBody>
                    <a:bodyPr/>
                    <a:lstStyle/>
                    <a:p>
                      <a:endParaRPr lang="tr-TR"/>
                    </a:p>
                  </a:txBody>
                  <a:tcPr/>
                </a:tc>
                <a:tc>
                  <a:txBody>
                    <a:bodyPr/>
                    <a:lstStyle/>
                    <a:p>
                      <a:r>
                        <a:rPr lang="tr-TR"/>
                        <a:t>Turist Rehberliği</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365753">
                <a:tc vMerge="1">
                  <a:txBody>
                    <a:bodyPr/>
                    <a:lstStyle/>
                    <a:p>
                      <a:endParaRPr lang="tr-TR"/>
                    </a:p>
                  </a:txBody>
                  <a:tcPr/>
                </a:tc>
                <a:tc>
                  <a:txBody>
                    <a:bodyPr/>
                    <a:lstStyle/>
                    <a:p>
                      <a:r>
                        <a:rPr lang="tr-TR"/>
                        <a:t>Turizm Animasyonu</a:t>
                      </a:r>
                    </a:p>
                  </a:txBody>
                  <a:tcPr marL="0" marR="0" marT="0" marB="0" anchor="ctr">
                    <a:lnL>
                      <a:noFill/>
                    </a:lnL>
                    <a:lnR>
                      <a:noFill/>
                    </a:lnR>
                    <a:lnT>
                      <a:noFill/>
                    </a:lnT>
                    <a:lnB>
                      <a:noFill/>
                    </a:lnB>
                  </a:tcPr>
                </a:tc>
                <a:tc>
                  <a:txBody>
                    <a:bodyPr/>
                    <a:lstStyle/>
                    <a:p>
                      <a:r>
                        <a:rPr lang="tr-TR"/>
                        <a:t>2</a:t>
                      </a:r>
                    </a:p>
                  </a:txBody>
                  <a:tcPr marL="0" marR="0" marT="0" marB="0" anchor="ctr">
                    <a:lnL>
                      <a:noFill/>
                    </a:lnL>
                    <a:lnR>
                      <a:noFill/>
                    </a:lnR>
                    <a:lnT>
                      <a:noFill/>
                    </a:lnT>
                    <a:lnB>
                      <a:noFill/>
                    </a:lnB>
                  </a:tcPr>
                </a:tc>
              </a:tr>
              <a:tr h="365753">
                <a:tc vMerge="1">
                  <a:txBody>
                    <a:bodyPr/>
                    <a:lstStyle/>
                    <a:p>
                      <a:endParaRPr lang="tr-TR"/>
                    </a:p>
                  </a:txBody>
                  <a:tcPr/>
                </a:tc>
                <a:tc>
                  <a:txBody>
                    <a:bodyPr/>
                    <a:lstStyle/>
                    <a:p>
                      <a:r>
                        <a:rPr lang="tr-TR"/>
                        <a:t>Turizm Rehberliği</a:t>
                      </a:r>
                    </a:p>
                  </a:txBody>
                  <a:tcPr marL="0" marR="0" marT="0" marB="0" anchor="ctr">
                    <a:lnL>
                      <a:noFill/>
                    </a:lnL>
                    <a:lnR>
                      <a:noFill/>
                    </a:lnR>
                    <a:lnT>
                      <a:noFill/>
                    </a:lnT>
                    <a:lnB>
                      <a:noFill/>
                    </a:lnB>
                  </a:tcPr>
                </a:tc>
                <a:tc>
                  <a:txBody>
                    <a:bodyPr/>
                    <a:lstStyle/>
                    <a:p>
                      <a:r>
                        <a:rPr lang="tr-TR" dirty="0"/>
                        <a:t>2</a:t>
                      </a:r>
                    </a:p>
                  </a:txBody>
                  <a:tcPr marL="0" marR="0" marT="0" marB="0" anchor="ctr">
                    <a:lnL>
                      <a:noFill/>
                    </a:lnL>
                    <a:lnR>
                      <a:noFill/>
                    </a:lnR>
                    <a:lnT>
                      <a:noFill/>
                    </a:lnT>
                    <a:lnB>
                      <a:noFill/>
                    </a:lnB>
                  </a:tcPr>
                </a:tc>
              </a:tr>
            </a:tbl>
          </a:graphicData>
        </a:graphic>
      </p:graphicFrame>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8640"/>
            <a:ext cx="1058477" cy="6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860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90</TotalTime>
  <Words>885</Words>
  <Application>Microsoft Office PowerPoint</Application>
  <PresentationFormat>Ekran Gösterisi (4:3)</PresentationFormat>
  <Paragraphs>323</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Cumba</vt:lpstr>
      <vt:lpstr>GAİB MESLEKİ ve TEKNİK ANADOLU LİSESİ </vt:lpstr>
      <vt:lpstr>KONAKLAMA VE SEYAHAT ALANI</vt:lpstr>
      <vt:lpstr>KONAKLAMA VE SEYAHAT ALANI </vt:lpstr>
      <vt:lpstr>PowerPoint Sunusu</vt:lpstr>
      <vt:lpstr>PowerPoint Sunusu</vt:lpstr>
      <vt:lpstr>PowerPoint Sunusu</vt:lpstr>
      <vt:lpstr>Eğitim ve Kariyer İmkânları</vt:lpstr>
      <vt:lpstr>KONAKLAMA VE SEYEHAT ALANI Önlisans programları</vt:lpstr>
      <vt:lpstr>PowerPoint Sunusu</vt:lpstr>
      <vt:lpstr>KONAKLAMA VE SEYAHAT ALANI lisans programları</vt:lpstr>
      <vt:lpstr>PowerPoint Sunusu</vt:lpstr>
      <vt:lpstr>PowerPoint Sunusu</vt:lpstr>
      <vt:lpstr>                           Kat Hizmetleri Dalı Tanımı; </vt:lpstr>
      <vt:lpstr>PowerPoint Sunusu</vt:lpstr>
      <vt:lpstr>PowerPoint Sunusu</vt:lpstr>
      <vt:lpstr>MUHASEBE VE FİNANSMAN ALANI </vt:lpstr>
      <vt:lpstr>MUHASEBE VE FİNANSMAN ALANI </vt:lpstr>
      <vt:lpstr>PowerPoint Sunusu</vt:lpstr>
      <vt:lpstr>PowerPoint Sunusu</vt:lpstr>
      <vt:lpstr>Eğitim ve Kariyer İmkânları</vt:lpstr>
      <vt:lpstr>yerleşebilecekleri Önlisans bölümleri</vt:lpstr>
      <vt:lpstr>PowerPoint Sunusu</vt:lpstr>
      <vt:lpstr>Yerleşebilecekleri lisans bölümleri</vt:lpstr>
      <vt:lpstr>PowerPoint Sunusu</vt:lpstr>
      <vt:lpstr>PowerPoint Sunusu</vt:lpstr>
      <vt:lpstr>GIDA TEKNOLOJİSİ</vt:lpstr>
      <vt:lpstr>GIDA TEKNOLOJİSİ bölümü nedir?</vt:lpstr>
      <vt:lpstr>Gıda Teknikeri nedir?</vt:lpstr>
      <vt:lpstr>Alanımızda Bulunan Laboratuvarlar ve Atölyelerimiz </vt:lpstr>
      <vt:lpstr>PowerPoint Sunusu</vt:lpstr>
      <vt:lpstr>PowerPoint Sunusu</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Administrator</dc:creator>
  <cp:lastModifiedBy>Lab2_Bil4</cp:lastModifiedBy>
  <cp:revision>12</cp:revision>
  <dcterms:created xsi:type="dcterms:W3CDTF">2020-09-24T11:28:02Z</dcterms:created>
  <dcterms:modified xsi:type="dcterms:W3CDTF">2021-09-14T12:56:29Z</dcterms:modified>
</cp:coreProperties>
</file>